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9"/>
  </p:notesMasterIdLst>
  <p:handoutMasterIdLst>
    <p:handoutMasterId r:id="rId40"/>
  </p:handoutMasterIdLst>
  <p:sldIdLst>
    <p:sldId id="324" r:id="rId5"/>
    <p:sldId id="302" r:id="rId6"/>
    <p:sldId id="315" r:id="rId7"/>
    <p:sldId id="304" r:id="rId8"/>
    <p:sldId id="314" r:id="rId9"/>
    <p:sldId id="325" r:id="rId10"/>
    <p:sldId id="310" r:id="rId11"/>
    <p:sldId id="330" r:id="rId12"/>
    <p:sldId id="331" r:id="rId13"/>
    <p:sldId id="333" r:id="rId14"/>
    <p:sldId id="332" r:id="rId15"/>
    <p:sldId id="328" r:id="rId16"/>
    <p:sldId id="339" r:id="rId17"/>
    <p:sldId id="338" r:id="rId18"/>
    <p:sldId id="335" r:id="rId19"/>
    <p:sldId id="356" r:id="rId20"/>
    <p:sldId id="340" r:id="rId21"/>
    <p:sldId id="341" r:id="rId22"/>
    <p:sldId id="342" r:id="rId23"/>
    <p:sldId id="337" r:id="rId24"/>
    <p:sldId id="294" r:id="rId25"/>
    <p:sldId id="343" r:id="rId26"/>
    <p:sldId id="345" r:id="rId27"/>
    <p:sldId id="334" r:id="rId28"/>
    <p:sldId id="311" r:id="rId29"/>
    <p:sldId id="346" r:id="rId30"/>
    <p:sldId id="347" r:id="rId31"/>
    <p:sldId id="348" r:id="rId32"/>
    <p:sldId id="349" r:id="rId33"/>
    <p:sldId id="350" r:id="rId34"/>
    <p:sldId id="353" r:id="rId35"/>
    <p:sldId id="313" r:id="rId36"/>
    <p:sldId id="354" r:id="rId37"/>
    <p:sldId id="355" r:id="rId38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latório de Projeto I" id="{DA7EBCA7-F345-4223-A4D8-10FB01DD0BEC}">
          <p14:sldIdLst>
            <p14:sldId id="324"/>
          </p14:sldIdLst>
        </p14:section>
        <p14:section name="Índice" id="{573B4DC8-32F7-4501-AED0-BF943CBACBAB}">
          <p14:sldIdLst>
            <p14:sldId id="302"/>
          </p14:sldIdLst>
        </p14:section>
        <p14:section name="Introdução" id="{40A044C0-CABF-4AE2-A4DA-3C3D0837A143}">
          <p14:sldIdLst>
            <p14:sldId id="315"/>
          </p14:sldIdLst>
        </p14:section>
        <p14:section name="Equipa" id="{703EE071-D19C-4435-8FE5-3F2670A8F529}">
          <p14:sldIdLst>
            <p14:sldId id="304"/>
          </p14:sldIdLst>
        </p14:section>
        <p14:section name="Linha Cronológica" id="{8F5975A7-2EBE-474C-9916-E3FA9E9B396C}">
          <p14:sldIdLst>
            <p14:sldId id="314"/>
          </p14:sldIdLst>
        </p14:section>
        <p14:section name="Apresentação do negócio" id="{0F59BD8F-2E84-453D-A9B6-3FC47ABC6C28}">
          <p14:sldIdLst>
            <p14:sldId id="325"/>
            <p14:sldId id="310"/>
            <p14:sldId id="330"/>
            <p14:sldId id="331"/>
            <p14:sldId id="333"/>
          </p14:sldIdLst>
        </p14:section>
        <p14:section name="Design e Modelação do domínio" id="{15DD6E47-F3C0-413F-B001-5BB1FBACFCF0}">
          <p14:sldIdLst>
            <p14:sldId id="332"/>
            <p14:sldId id="328"/>
            <p14:sldId id="339"/>
            <p14:sldId id="338"/>
            <p14:sldId id="335"/>
            <p14:sldId id="356"/>
            <p14:sldId id="340"/>
            <p14:sldId id="341"/>
            <p14:sldId id="342"/>
            <p14:sldId id="337"/>
            <p14:sldId id="294"/>
            <p14:sldId id="343"/>
            <p14:sldId id="345"/>
          </p14:sldIdLst>
        </p14:section>
        <p14:section name="Base de Dados" id="{D572E0EF-4621-4F57-9890-41DB9F7AE77A}">
          <p14:sldIdLst>
            <p14:sldId id="334"/>
            <p14:sldId id="311"/>
            <p14:sldId id="346"/>
            <p14:sldId id="347"/>
            <p14:sldId id="348"/>
            <p14:sldId id="349"/>
            <p14:sldId id="350"/>
            <p14:sldId id="353"/>
          </p14:sldIdLst>
        </p14:section>
        <p14:section name="Conclusão " id="{BE641478-38A8-43CB-A8C6-7418BC64C9EC}">
          <p14:sldIdLst>
            <p14:sldId id="313"/>
          </p14:sldIdLst>
        </p14:section>
        <p14:section name="Trabalhos Futuros " id="{AEAEBBA7-AEAB-486F-881C-91D4B145FBA6}">
          <p14:sldIdLst>
            <p14:sldId id="354"/>
          </p14:sldIdLst>
        </p14:section>
        <p14:section name="Secção 36" id="{3856DA23-2E23-4B96-8898-3B2D0E4D0535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E171933-4619-4E11-9A3F-F7608DF75F80}" styleName="Estilo Médio 1 - Destaqu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Estilo Médio 3 - Destaqu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28" autoAdjust="0"/>
    <p:restoredTop sz="95388" autoAdjust="0"/>
  </p:normalViewPr>
  <p:slideViewPr>
    <p:cSldViewPr snapToGrid="0">
      <p:cViewPr varScale="1">
        <p:scale>
          <a:sx n="89" d="100"/>
          <a:sy n="89" d="100"/>
        </p:scale>
        <p:origin x="216" y="72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r>
              <a:rPr lang="pt-PT" dirty="0"/>
              <a:t>Relatório Base de Dados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jpeg>
</file>

<file path=ppt/media/image25.jpg>
</file>

<file path=ppt/media/image3.png>
</file>

<file path=ppt/media/image4.sv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60BF5BE-20EB-4C1F-9122-9EBF243BCBE6}" type="datetime1">
              <a:rPr lang="pt-PT" noProof="0" smtClean="0"/>
              <a:t>09/03/2023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B4375CF6-0331-6FBC-6A6E-A224B2456CC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81203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63131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24580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92175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56110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486343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879344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36813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216911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90940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13980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070482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40902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222804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75808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591899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378109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44477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29324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3409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49921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56933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33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986282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42776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7937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65856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34501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571400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2308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6840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ção da Imagem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4" name="Hexágono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0" name="Hexágono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  <p:sp>
        <p:nvSpPr>
          <p:cNvPr id="24" name="Marcador de Posição do Tex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rtlCol="0"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ha Cronológ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 de Duas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6" name="Marcador de Posição do Tex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o Tex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o Tex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3" name="Marcador de Posição da Imagem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 de Três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6" name="Marcador de Posição do Tex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o Tex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o Tex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Texto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2" name="Marcador de Posição do Texto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Hexágono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4" name="Hexágono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1"/>
              </a:solidFill>
            </a:endParaRPr>
          </a:p>
        </p:txBody>
      </p:sp>
      <p:sp>
        <p:nvSpPr>
          <p:cNvPr id="5" name="Hexágono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1"/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Marcador de Posição do Texto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7" name="Marcador de Posição do Texto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2" name="Marcador de Posição da Imagem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ção da Imagem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Retângulo 1" descr="Grande edifício de escritórios visto de baixo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4" name="Marcador de Posição do Tex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 rtlCol="0"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Posição da Imagem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" name="Oval 2" descr="Grande edifício de escritórios visto de baixo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5" name="Marcador de Posição do Texto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rtlCol="0"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 rtlCol="0"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Posição do Texto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Marcador de Posição da Imagem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3" name="Marcador de Posição da Imagem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7" name="Marcador de Posição do Texto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rtlCol="0"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5" name="Hexágono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7" name="Hexágono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9" name="Marcador de Posição da Imagem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 rtlCol="0"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Marcador de Posição da Imagem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8" name="Marcador de Posição da Imagem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0" name="Marcador de Posição da Imagem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1" name="Marcador de Posição da Imagem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0" name="Hexágono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3" name="Marcador de Posição do Texto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4" name="Marcador de Posição do Texto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7" name="Marcador de Posição do Texto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8" name="Marcador de Posição do Texto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9" name="Marcador de Posição do Texto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0" name="Marcador de Posição do Texto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1" name="Marcador de Posição do Texto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2" name="Marcador de Posição do Texto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3" name="Marcador de Posição do Texto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4" name="Marcador de Posição do Texto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7" name="Marcador de Posição da Imagem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arcador de Posição de Conteúdo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1" name="Marcador de Posição de Conteúdo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2" name="Marcador de Posição de Conteúdo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3" name="Marcador de Posição de Conteúdo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4" name="Marcador de Posição de Conteúdo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5" name="Marcador de Posição de Conteúdo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D86211DA-778A-4970-B4A9-7BDFE6CF7127}" type="datetime1">
              <a:rPr lang="pt-PT" sz="1100" noProof="0" smtClean="0">
                <a:solidFill>
                  <a:schemeClr val="accent2"/>
                </a:solidFill>
              </a:rPr>
              <a:t>09/03/2023</a:t>
            </a:fld>
            <a:endParaRPr lang="pt-PT" sz="1100" noProof="0" dirty="0">
              <a:solidFill>
                <a:schemeClr val="accent2"/>
              </a:solidFill>
            </a:endParaRP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pt-PT" sz="1100" b="1" noProof="0" dirty="0">
                <a:solidFill>
                  <a:schemeClr val="accent2"/>
                </a:solidFill>
              </a:rPr>
              <a:t>Relatório de Projeto I</a:t>
            </a:r>
          </a:p>
        </p:txBody>
      </p:sp>
      <p:sp>
        <p:nvSpPr>
          <p:cNvPr id="7" name="Marcador de Posição do Número do Diapositivo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C18C1E5-FB55-42F5-BD6D-9CC153FCDBE6}" type="slidenum">
              <a:rPr lang="pt-PT" sz="1100" noProof="0" smtClean="0">
                <a:solidFill>
                  <a:schemeClr val="accent4"/>
                </a:solidFill>
              </a:rPr>
              <a:pPr algn="r" rtl="0"/>
              <a:t>‹nº›</a:t>
            </a:fld>
            <a:endParaRPr lang="pt-PT" sz="1100" noProof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slide" Target="slide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image" Target="../media/image7.png"/><Relationship Id="rId7" Type="http://schemas.openxmlformats.org/officeDocument/2006/relationships/slide" Target="slide1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ção da Imagem 12">
            <a:extLst>
              <a:ext uri="{FF2B5EF4-FFF2-40B4-BE49-F238E27FC236}">
                <a16:creationId xmlns:a16="http://schemas.microsoft.com/office/drawing/2014/main" id="{E6A5B61D-69C0-4661-AD66-3D72D9A6E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ágono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pt-PT" sz="4400" dirty="0"/>
              <a:t>Relatório de Projeto I</a:t>
            </a:r>
          </a:p>
        </p:txBody>
      </p: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algn="ctr" rtl="0"/>
            <a:r>
              <a:rPr lang="pt-PT" dirty="0"/>
              <a:t>Projeto</a:t>
            </a:r>
          </a:p>
        </p:txBody>
      </p:sp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pt-PT" dirty="0">
                <a:latin typeface="Consolas" panose="020B0609020204030204" pitchFamily="49" charset="0"/>
              </a:rPr>
              <a:t>04 de janeiro de 2023</a:t>
            </a:r>
          </a:p>
          <a:p>
            <a:pPr rtl="0"/>
            <a:r>
              <a:rPr lang="pt-PT" dirty="0">
                <a:latin typeface="Consolas" panose="020B0609020204030204" pitchFamily="49" charset="0"/>
              </a:rPr>
              <a:t>Equipa </a:t>
            </a:r>
            <a:r>
              <a:rPr lang="pt-PT" dirty="0" err="1">
                <a:latin typeface="Consolas" panose="020B0609020204030204" pitchFamily="49" charset="0"/>
              </a:rPr>
              <a:t>Reiport</a:t>
            </a:r>
            <a:endParaRPr lang="pt-PT" dirty="0">
              <a:latin typeface="Consolas" panose="020B0609020204030204" pitchFamily="49" charset="0"/>
            </a:endParaRPr>
          </a:p>
        </p:txBody>
      </p:sp>
      <p:sp>
        <p:nvSpPr>
          <p:cNvPr id="21" name="Hexágono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2" name="Hexágono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223479" cy="830997"/>
          </a:xfrm>
        </p:spPr>
        <p:txBody>
          <a:bodyPr rtlCol="0"/>
          <a:lstStyle/>
          <a:p>
            <a:pPr rtl="0"/>
            <a:r>
              <a:rPr lang="pt-PT" noProof="1"/>
              <a:t>Objetivos para o </a:t>
            </a:r>
            <a:r>
              <a:rPr lang="pt-PT" noProof="1">
                <a:solidFill>
                  <a:schemeClr val="accent4"/>
                </a:solidFill>
              </a:rPr>
              <a:t>T1</a:t>
            </a:r>
          </a:p>
        </p:txBody>
      </p:sp>
      <p:pic>
        <p:nvPicPr>
          <p:cNvPr id="25" name="Marcador de Posição da Imagem 4">
            <a:extLst>
              <a:ext uri="{FF2B5EF4-FFF2-40B4-BE49-F238E27FC236}">
                <a16:creationId xmlns:a16="http://schemas.microsoft.com/office/drawing/2014/main" id="{B43125FE-4923-4B38-ADD6-3F547696A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t="23375" b="23375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Marcador de Posição do Texto 8">
            <a:extLst>
              <a:ext uri="{FF2B5EF4-FFF2-40B4-BE49-F238E27FC236}">
                <a16:creationId xmlns:a16="http://schemas.microsoft.com/office/drawing/2014/main" id="{8127DC06-E3ED-47AA-A80C-6DC3AB8A2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53018"/>
            <a:ext cx="5080000" cy="438150"/>
          </a:xfrm>
        </p:spPr>
        <p:txBody>
          <a:bodyPr rtlCol="0"/>
          <a:lstStyle/>
          <a:p>
            <a:pPr rtl="0"/>
            <a:r>
              <a:rPr lang="pt-PT" noProof="1"/>
              <a:t>Criação do BPMN -4 Processo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81A6897-4D5D-1099-D138-9B945AC627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219"/>
          <a:stretch/>
        </p:blipFill>
        <p:spPr>
          <a:xfrm>
            <a:off x="273423" y="2307976"/>
            <a:ext cx="11645153" cy="37500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7935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ção da Imagem 9" descr="Rolos de plantas">
            <a:extLst>
              <a:ext uri="{FF2B5EF4-FFF2-40B4-BE49-F238E27FC236}">
                <a16:creationId xmlns:a16="http://schemas.microsoft.com/office/drawing/2014/main" id="{067ABCFB-135D-465A-8D06-3042F9E75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prstClr val="black"/>
              <a:schemeClr val="accent5">
                <a:lumMod val="50000"/>
                <a:lumOff val="50000"/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-591264" y="-1028088"/>
            <a:ext cx="13374528" cy="8914175"/>
          </a:xfr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2300649"/>
            <a:ext cx="3924934" cy="1695637"/>
          </a:xfrm>
        </p:spPr>
        <p:txBody>
          <a:bodyPr rtlCol="0"/>
          <a:lstStyle/>
          <a:p>
            <a:pPr algn="ctr" rtl="0" eaLnBrk="1" latinLnBrk="0" hangingPunct="1"/>
            <a:r>
              <a:rPr lang="pt-PT" b="1" noProof="1">
                <a:latin typeface="+mj-lt"/>
                <a:cs typeface="Biome Light" panose="020B0303030204020804" pitchFamily="34" charset="0"/>
              </a:rPr>
              <a:t>Design e Modelação do domínio</a:t>
            </a:r>
            <a:endParaRPr lang="pt-PT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B6DDC29-DFE2-4F0C-9C81-DDBC9CD8D2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93975" y="4859469"/>
            <a:ext cx="2480097" cy="490538"/>
          </a:xfrm>
          <a:noFill/>
          <a:ln w="38100">
            <a:solidFill>
              <a:schemeClr val="bg1"/>
            </a:solidFill>
            <a:prstDash val="lgDashDotDot"/>
          </a:ln>
        </p:spPr>
        <p:txBody>
          <a:bodyPr rtlCol="0" anchor="ctr"/>
          <a:lstStyle/>
          <a:p>
            <a:pPr algn="ctr" rtl="0"/>
            <a:r>
              <a:rPr lang="pt-PT" dirty="0"/>
              <a:t>Análise detalhada</a:t>
            </a:r>
          </a:p>
        </p:txBody>
      </p:sp>
    </p:spTree>
    <p:extLst>
      <p:ext uri="{BB962C8B-B14F-4D97-AF65-F5344CB8AC3E}">
        <p14:creationId xmlns:p14="http://schemas.microsoft.com/office/powerpoint/2010/main" val="1401928311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90DD2DB8-10A6-854A-D719-CA1CDFFBA7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pt-PT" dirty="0"/>
              <a:t>Pontos realizados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0484B17-FDDF-46F5-5A7B-0B95F97A06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6342284" cy="2935288"/>
          </a:xfrm>
        </p:spPr>
        <p:txBody>
          <a:bodyPr/>
          <a:lstStyle/>
          <a:p>
            <a:r>
              <a:rPr lang="pt-PT" dirty="0"/>
              <a:t>Levantamento de Requisitos</a:t>
            </a:r>
          </a:p>
          <a:p>
            <a:r>
              <a:rPr lang="pt-PT" dirty="0"/>
              <a:t>Modelação do Caso de Uso</a:t>
            </a:r>
          </a:p>
          <a:p>
            <a:r>
              <a:rPr lang="pt-PT" dirty="0"/>
              <a:t>Modelação de Diagramas e Modelos de Comportamento</a:t>
            </a:r>
          </a:p>
          <a:p>
            <a:r>
              <a:rPr lang="pt-PT" dirty="0"/>
              <a:t>Elaboração do Diagrama ER</a:t>
            </a:r>
          </a:p>
          <a:p>
            <a:r>
              <a:rPr lang="pt-PT" dirty="0"/>
              <a:t>Elaboração do Modelo Relacional</a:t>
            </a:r>
          </a:p>
          <a:p>
            <a:r>
              <a:rPr lang="pt-PT" dirty="0"/>
              <a:t>Elaboração do Modelo de Classes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D8D9FD0F-32DE-35A6-87CC-F91542E7E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134847" cy="830997"/>
          </a:xfrm>
        </p:spPr>
        <p:txBody>
          <a:bodyPr/>
          <a:lstStyle/>
          <a:p>
            <a:r>
              <a:rPr lang="pt-PT" noProof="1"/>
              <a:t>Objetivos para o </a:t>
            </a:r>
            <a:r>
              <a:rPr lang="pt-PT" noProof="1">
                <a:solidFill>
                  <a:schemeClr val="accent4"/>
                </a:solidFill>
              </a:rPr>
              <a:t>T2</a:t>
            </a:r>
            <a:endParaRPr lang="pt-PT" dirty="0">
              <a:solidFill>
                <a:schemeClr val="accent4"/>
              </a:solidFill>
            </a:endParaRPr>
          </a:p>
        </p:txBody>
      </p:sp>
      <p:pic>
        <p:nvPicPr>
          <p:cNvPr id="8" name="Marcador de Posição da Imagem 4">
            <a:extLst>
              <a:ext uri="{FF2B5EF4-FFF2-40B4-BE49-F238E27FC236}">
                <a16:creationId xmlns:a16="http://schemas.microsoft.com/office/drawing/2014/main" id="{BAD50D4C-69EB-1D5E-F13F-CDE90112F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375" b="23375"/>
          <a:stretch/>
        </p:blipFill>
        <p:spPr>
          <a:xfrm>
            <a:off x="9261475" y="0"/>
            <a:ext cx="2930525" cy="1560513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12012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rtlCol="0" anchor="ctr">
            <a:normAutofit/>
          </a:bodyPr>
          <a:lstStyle/>
          <a:p>
            <a:pPr rtl="0"/>
            <a:r>
              <a:rPr lang="pt-PT" sz="4400" dirty="0"/>
              <a:t>Levantamento de Requisitos</a:t>
            </a:r>
          </a:p>
        </p:txBody>
      </p:sp>
      <p:graphicFrame>
        <p:nvGraphicFramePr>
          <p:cNvPr id="7" name="Tabela 6">
            <a:extLst>
              <a:ext uri="{FF2B5EF4-FFF2-40B4-BE49-F238E27FC236}">
                <a16:creationId xmlns:a16="http://schemas.microsoft.com/office/drawing/2014/main" id="{433B09D4-7F81-65EF-D535-15F5020BC985}"/>
              </a:ext>
            </a:extLst>
          </p:cNvPr>
          <p:cNvGraphicFramePr>
            <a:graphicFrameLocks noGrp="1"/>
          </p:cNvGraphicFramePr>
          <p:nvPr/>
        </p:nvGraphicFramePr>
        <p:xfrm>
          <a:off x="466163" y="1335115"/>
          <a:ext cx="5417052" cy="4968698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1069517">
                  <a:extLst>
                    <a:ext uri="{9D8B030D-6E8A-4147-A177-3AD203B41FA5}">
                      <a16:colId xmlns:a16="http://schemas.microsoft.com/office/drawing/2014/main" val="659160072"/>
                    </a:ext>
                  </a:extLst>
                </a:gridCol>
                <a:gridCol w="3119826">
                  <a:extLst>
                    <a:ext uri="{9D8B030D-6E8A-4147-A177-3AD203B41FA5}">
                      <a16:colId xmlns:a16="http://schemas.microsoft.com/office/drawing/2014/main" val="1165188534"/>
                    </a:ext>
                  </a:extLst>
                </a:gridCol>
                <a:gridCol w="1227709">
                  <a:extLst>
                    <a:ext uri="{9D8B030D-6E8A-4147-A177-3AD203B41FA5}">
                      <a16:colId xmlns:a16="http://schemas.microsoft.com/office/drawing/2014/main" val="1701897864"/>
                    </a:ext>
                  </a:extLst>
                </a:gridCol>
              </a:tblGrid>
              <a:tr h="192758">
                <a:tc gridSpan="3"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800" dirty="0">
                          <a:effectLst/>
                        </a:rPr>
                        <a:t>Requisitos Funcionais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0158" marR="90158" marT="45079" marB="4507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117317"/>
                  </a:ext>
                </a:extLst>
              </a:tr>
              <a:tr h="101699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Referência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Descrição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Prioridade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7029553"/>
                  </a:ext>
                </a:extLst>
              </a:tr>
              <a:tr h="209504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RF01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Registar um cliente para geri-lo no sistema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8685143"/>
                  </a:ext>
                </a:extLst>
              </a:tr>
              <a:tr h="209504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RF02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Registar Pedido para os poder gerir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Alta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6659980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RF03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poder Alterar os Dados dos Clientes e da sua carga para os atualizar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Média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8857922"/>
                  </a:ext>
                </a:extLst>
              </a:tr>
              <a:tr h="425113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RF04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Visualizar todos os Pedidos (agendados, execução, suspensos, anulados e completos) para poder geri-los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Média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8921714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RF05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poder enviar avisos de cancelamento, início do trabalho ou conclusão para o cliente 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Baixa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9047031"/>
                  </a:ext>
                </a:extLst>
              </a:tr>
              <a:tr h="209504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RF06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poder Alterar os Estados de Entrega para os atualizar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0551437"/>
                  </a:ext>
                </a:extLst>
              </a:tr>
              <a:tr h="209504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RF07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enviar a confirmação do transporte para o cliente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Baixa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568386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RF08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Como rececionista, quero poder Enviar Ficheiros para diferentes utilizadores do sistema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139908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RF09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poder aceder às guias de transporte para as enviar para os clientes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810519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RF10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Elaborar/Emitir Faturas para posteriormente enviar para os clientes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Média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1834592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RF11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Elaborar/Emitir Recibo para posteriormente enviar para os clientes que já pagaram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Média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4039084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RF12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rececionista, quero Consultar os Ficheiros relativos à entrega para confirmar entregas com clientes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Alta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4901810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RF13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gestor, quero Visualizar todos os Pedidos (agendados, execução, suspensos, anulados e completos) para poder geri-los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0675944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RF14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gestor, quero Visualizar o Stock de Veículos e contentores da empresa ReiPort para poder geri-los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6155411"/>
                  </a:ext>
                </a:extLst>
              </a:tr>
              <a:tr h="209504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RF15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Como gestor, quero Consultar os Motoristas disponíveis para poder geri-los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Média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8817604"/>
                  </a:ext>
                </a:extLst>
              </a:tr>
              <a:tr h="317308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RF16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gestor, quero poder atribuir camião, contentor e motorista para a realização do trabalho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Alta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590" marR="3459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745435"/>
                  </a:ext>
                </a:extLst>
              </a:tr>
            </a:tbl>
          </a:graphicData>
        </a:graphic>
      </p:graphicFrame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FDC0605E-A50E-F18E-7412-20A921DBA889}"/>
              </a:ext>
            </a:extLst>
          </p:cNvPr>
          <p:cNvGraphicFramePr>
            <a:graphicFrameLocks noGrp="1"/>
          </p:cNvGraphicFramePr>
          <p:nvPr/>
        </p:nvGraphicFramePr>
        <p:xfrm>
          <a:off x="6168224" y="1359018"/>
          <a:ext cx="5417051" cy="4968694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1069520">
                  <a:extLst>
                    <a:ext uri="{9D8B030D-6E8A-4147-A177-3AD203B41FA5}">
                      <a16:colId xmlns:a16="http://schemas.microsoft.com/office/drawing/2014/main" val="107744146"/>
                    </a:ext>
                  </a:extLst>
                </a:gridCol>
                <a:gridCol w="3119823">
                  <a:extLst>
                    <a:ext uri="{9D8B030D-6E8A-4147-A177-3AD203B41FA5}">
                      <a16:colId xmlns:a16="http://schemas.microsoft.com/office/drawing/2014/main" val="1856134959"/>
                    </a:ext>
                  </a:extLst>
                </a:gridCol>
                <a:gridCol w="1227708">
                  <a:extLst>
                    <a:ext uri="{9D8B030D-6E8A-4147-A177-3AD203B41FA5}">
                      <a16:colId xmlns:a16="http://schemas.microsoft.com/office/drawing/2014/main" val="1064627134"/>
                    </a:ext>
                  </a:extLst>
                </a:gridCol>
              </a:tblGrid>
              <a:tr h="317675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RF17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b="0" dirty="0">
                          <a:solidFill>
                            <a:sysClr val="windowText" lastClr="000000"/>
                          </a:solidFill>
                          <a:effectLst/>
                        </a:rPr>
                        <a:t>Como gestor, quero verificar se o cliente possui camião e/ou contentor para saber se é necessário atribuir camião da ReiPort</a:t>
                      </a:r>
                      <a:endParaRPr lang="pt-PT" sz="600" b="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b="0" dirty="0">
                          <a:solidFill>
                            <a:sysClr val="windowText" lastClr="000000"/>
                          </a:solidFill>
                          <a:effectLst/>
                        </a:rPr>
                        <a:t>Média</a:t>
                      </a:r>
                      <a:endParaRPr lang="pt-PT" sz="600" b="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000201"/>
                  </a:ext>
                </a:extLst>
              </a:tr>
              <a:tr h="317675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RF18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Como gestor, quero verificar se a ReiPort possui camião para a entrega para anular o pedido se este não existir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Média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428526"/>
                  </a:ext>
                </a:extLst>
              </a:tr>
              <a:tr h="317675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RF19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Como gestor, quero verificar se a empresa possui contentor para a entrega para anular o pedido se este não existir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Média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7584881"/>
                  </a:ext>
                </a:extLst>
              </a:tr>
              <a:tr h="317675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RF20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Como gestor, quero verificar motoristas com as habilitações necessárias para atribuir um trabalho onde estas são necessárias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Média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009194"/>
                  </a:ext>
                </a:extLst>
              </a:tr>
              <a:tr h="317675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RF21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gestor, quero verificar se o tempo de duração da viagem é superior a nove horas para atribuir 2 motoristas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Baixa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7154"/>
                  </a:ext>
                </a:extLst>
              </a:tr>
              <a:tr h="209726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RF22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gestor, quero calcular o preço de entrega de acordo com as condições definidas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Baixa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3188916"/>
                  </a:ext>
                </a:extLst>
              </a:tr>
              <a:tr h="209726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RF23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 dirty="0">
                          <a:effectLst/>
                        </a:rPr>
                        <a:t>Como gestor, quero Elaborar </a:t>
                      </a:r>
                      <a:r>
                        <a:rPr lang="pt-PT" sz="600" dirty="0" err="1">
                          <a:effectLst/>
                        </a:rPr>
                        <a:t>CMRs</a:t>
                      </a:r>
                      <a:r>
                        <a:rPr lang="pt-PT" sz="600" dirty="0">
                          <a:effectLst/>
                        </a:rPr>
                        <a:t> para o enviar à rececionista e Visualizá-los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8950694"/>
                  </a:ext>
                </a:extLst>
              </a:tr>
              <a:tr h="317675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RF24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gestor, quero Resolver um aviso de Irregularidade para o poder, posteriormente, resolver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8550505"/>
                  </a:ext>
                </a:extLst>
              </a:tr>
              <a:tr h="209726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RF25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rececionista, quero poder aceder ao CMR para confirmar os dados com o cliente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870816"/>
                  </a:ext>
                </a:extLst>
              </a:tr>
              <a:tr h="425629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RF26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motorista, quero poder aceder a todos os ficheiros relativos ao transporte (Guia de transporte, CMR) para conhecer todos os aspetos da entrega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0992635"/>
                  </a:ext>
                </a:extLst>
              </a:tr>
              <a:tr h="425629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RF27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motorista, quero Preencher um Formulário de Irregularidades na inspeção do camião, contentor e/ou da carga para colocar no sistema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6163531"/>
                  </a:ext>
                </a:extLst>
              </a:tr>
              <a:tr h="209726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RF28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motorista quero Enviar Ficheiros (ex:  guia de transporte preenchida) para o sistema 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Alta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677207"/>
                  </a:ext>
                </a:extLst>
              </a:tr>
              <a:tr h="209726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RF29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cliente, quero me poder Registar no sistema para previsão de serviço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1040307"/>
                  </a:ext>
                </a:extLst>
              </a:tr>
              <a:tr h="425629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RF30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cliente, quero Visualizar todos os meus Pedidos (agendados, execução, suspensos, anulados e completos) para ter conhecimento do progresso dos pedidos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723699"/>
                  </a:ext>
                </a:extLst>
              </a:tr>
              <a:tr h="209726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RF31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cliente, quero poder Alterar os meus Dados para os atualizar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Alta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71494"/>
                  </a:ext>
                </a:extLst>
              </a:tr>
              <a:tr h="209726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RF32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>
                          <a:effectLst/>
                        </a:rPr>
                        <a:t>Como gestor, quero Registar Camião e/ou Contentor para os adicionar ao Stock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>
                          <a:effectLst/>
                        </a:rPr>
                        <a:t>Alta</a:t>
                      </a:r>
                      <a:endParaRPr lang="pt-PT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9046914"/>
                  </a:ext>
                </a:extLst>
              </a:tr>
              <a:tr h="317675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RF33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  <a:tabLst>
                          <a:tab pos="2239645" algn="l"/>
                        </a:tabLst>
                      </a:pPr>
                      <a:r>
                        <a:rPr lang="pt-PT" sz="600" dirty="0">
                          <a:effectLst/>
                        </a:rPr>
                        <a:t>Como </a:t>
                      </a:r>
                      <a:r>
                        <a:rPr lang="pt-PT" sz="600" dirty="0" err="1">
                          <a:effectLst/>
                        </a:rPr>
                        <a:t>Admin</a:t>
                      </a:r>
                      <a:r>
                        <a:rPr lang="pt-PT" sz="600" dirty="0">
                          <a:effectLst/>
                        </a:rPr>
                        <a:t>, quero Registar, Alterar e Remover qualquer tipo de funcionário para fazer previsão do sistema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600" dirty="0">
                          <a:effectLst/>
                        </a:rPr>
                        <a:t>Alta</a:t>
                      </a:r>
                      <a:endParaRPr lang="pt-PT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626" marR="36626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60515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1397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rtlCol="0" anchor="ctr">
            <a:normAutofit/>
          </a:bodyPr>
          <a:lstStyle/>
          <a:p>
            <a:pPr rtl="0"/>
            <a:r>
              <a:rPr lang="pt-PT" sz="4400" dirty="0"/>
              <a:t>Levantamento de Requisitos</a:t>
            </a:r>
          </a:p>
        </p:txBody>
      </p:sp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7251A8FC-D502-731D-7C20-B57CEC26CE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0364785"/>
              </p:ext>
            </p:extLst>
          </p:nvPr>
        </p:nvGraphicFramePr>
        <p:xfrm>
          <a:off x="2088640" y="1915608"/>
          <a:ext cx="8014719" cy="3026784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1383228">
                  <a:extLst>
                    <a:ext uri="{9D8B030D-6E8A-4147-A177-3AD203B41FA5}">
                      <a16:colId xmlns:a16="http://schemas.microsoft.com/office/drawing/2014/main" val="3613578206"/>
                    </a:ext>
                  </a:extLst>
                </a:gridCol>
                <a:gridCol w="6631491">
                  <a:extLst>
                    <a:ext uri="{9D8B030D-6E8A-4147-A177-3AD203B41FA5}">
                      <a16:colId xmlns:a16="http://schemas.microsoft.com/office/drawing/2014/main" val="2764443262"/>
                    </a:ext>
                  </a:extLst>
                </a:gridCol>
              </a:tblGrid>
              <a:tr h="321300">
                <a:tc gridSpan="2"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2000" dirty="0">
                          <a:effectLst/>
                        </a:rPr>
                        <a:t>Requisitos Não Funcionais</a:t>
                      </a:r>
                      <a:endParaRPr lang="pt-PT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8093" marR="128093" marT="64047" marB="6404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183941"/>
                  </a:ext>
                </a:extLst>
              </a:tr>
              <a:tr h="25254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Referência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Descrição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0472350"/>
                  </a:ext>
                </a:extLst>
              </a:tr>
              <a:tr h="52029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RNF01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O sistema deve obrigar o gestor a colocar dois motoristas, quando são estimadas mais de nove horas de viagem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7028246"/>
                  </a:ext>
                </a:extLst>
              </a:tr>
              <a:tr h="25254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RNF02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O cliente tem até um ano para efetuar o pagamento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8921901"/>
                  </a:ext>
                </a:extLst>
              </a:tr>
              <a:tr h="52029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RNF03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Quando o motorista dá início ao transporte, pelo sistema, o estado da entrega atualiza, automaticamente, para Execução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582128"/>
                  </a:ext>
                </a:extLst>
              </a:tr>
              <a:tr h="25254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RNF04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Um contentor apenas pode carregar um tipo de carga específico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91662"/>
                  </a:ext>
                </a:extLst>
              </a:tr>
              <a:tr h="25254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RNF05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>
                          <a:effectLst/>
                        </a:rPr>
                        <a:t>Um pedido apenas e só realiza uma entrega</a:t>
                      </a:r>
                      <a:endParaRPr lang="pt-PT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898941"/>
                  </a:ext>
                </a:extLst>
              </a:tr>
              <a:tr h="52029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 dirty="0">
                          <a:effectLst/>
                        </a:rPr>
                        <a:t>RNF06</a:t>
                      </a:r>
                      <a:endParaRPr lang="pt-PT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500" dirty="0">
                          <a:effectLst/>
                        </a:rPr>
                        <a:t>Quando o motorista preenche o formulário de irregularidades no transporte, pelo sistema, o estado da entrega atualiza, automaticamente, para Anulado</a:t>
                      </a:r>
                      <a:endParaRPr lang="pt-PT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6070" marR="9607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6139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141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4892040" cy="700115"/>
          </a:xfrm>
        </p:spPr>
        <p:txBody>
          <a:bodyPr rtlCol="0" anchor="ctr">
            <a:normAutofit/>
          </a:bodyPr>
          <a:lstStyle/>
          <a:p>
            <a:pPr rtl="0"/>
            <a:r>
              <a:rPr lang="pt-PT" sz="4400" dirty="0"/>
              <a:t>Casos de uso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Pré-visualização de Diapositivo 10">
                <a:extLst>
                  <a:ext uri="{FF2B5EF4-FFF2-40B4-BE49-F238E27FC236}">
                    <a16:creationId xmlns:a16="http://schemas.microsoft.com/office/drawing/2014/main" id="{980C5351-4B99-4681-E771-FCF7E776E9B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73674400"/>
                  </p:ext>
                </p:extLst>
              </p:nvPr>
            </p:nvGraphicFramePr>
            <p:xfrm>
              <a:off x="4935092" y="1710213"/>
              <a:ext cx="2321815" cy="3437573"/>
            </p:xfrm>
            <a:graphic>
              <a:graphicData uri="http://schemas.microsoft.com/office/powerpoint/2016/slidezoom">
                <pslz:sldZm>
                  <pslz:sldZmObj sldId="356" cId="3616421987">
                    <pslz:zmPr id="{6D62C00F-610B-46C7-85C1-5EA226AAE72C}" imageType="cover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321815" cy="343757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Pré-visualização de Diapositivo 10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980C5351-4B99-4681-E771-FCF7E776E9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35092" y="1710213"/>
                <a:ext cx="2321815" cy="3437573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400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0160F00-389F-BC75-2988-F657FA2CFB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008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893CDB9-D297-88BA-01FE-DBA8F4525C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992" b="24015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1D36999-445C-1C0A-F3C8-6E3E8F204E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985"/>
          <a:stretch/>
        </p:blipFill>
        <p:spPr>
          <a:xfrm>
            <a:off x="0" y="2523087"/>
            <a:ext cx="12192000" cy="433491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5370645-B610-528D-979F-014A0182BA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992" b="24015"/>
          <a:stretch/>
        </p:blipFill>
        <p:spPr>
          <a:xfrm>
            <a:off x="0" y="-4334913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42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35000"/>
            <a:ext cx="8133081" cy="700115"/>
          </a:xfrm>
        </p:spPr>
        <p:txBody>
          <a:bodyPr rtlCol="0" anchor="ctr">
            <a:normAutofit/>
          </a:bodyPr>
          <a:lstStyle/>
          <a:p>
            <a:pPr algn="l" rtl="0"/>
            <a:r>
              <a:rPr lang="pt-PT" sz="4400" dirty="0" err="1"/>
              <a:t>Template</a:t>
            </a:r>
            <a:r>
              <a:rPr lang="pt-PT" sz="4400" dirty="0"/>
              <a:t> Caso de Uso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043021B7-F208-4CE9-2147-EB4C9090C7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632755"/>
              </p:ext>
            </p:extLst>
          </p:nvPr>
        </p:nvGraphicFramePr>
        <p:xfrm>
          <a:off x="647065" y="1811079"/>
          <a:ext cx="5721350" cy="3425698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1347470">
                  <a:extLst>
                    <a:ext uri="{9D8B030D-6E8A-4147-A177-3AD203B41FA5}">
                      <a16:colId xmlns:a16="http://schemas.microsoft.com/office/drawing/2014/main" val="3517471128"/>
                    </a:ext>
                  </a:extLst>
                </a:gridCol>
                <a:gridCol w="4373880">
                  <a:extLst>
                    <a:ext uri="{9D8B030D-6E8A-4147-A177-3AD203B41FA5}">
                      <a16:colId xmlns:a16="http://schemas.microsoft.com/office/drawing/2014/main" val="2189717252"/>
                    </a:ext>
                  </a:extLst>
                </a:gridCol>
              </a:tblGrid>
              <a:tr h="47472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Uso Caso 23: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Verificar Disponibilidade </a:t>
                      </a:r>
                      <a:r>
                        <a:rPr lang="pt-PT" sz="1100" dirty="0" err="1">
                          <a:effectLst/>
                        </a:rPr>
                        <a:t>Reiport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1829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Ator Principal: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Gestor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80129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Requisitos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RF17, RF18, RF19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63865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Pré-Requisitos: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Gestor tem de estar autenticado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83893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Pós-Requisitos: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 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3400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Cenário Principal: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pesquisa Stock </a:t>
                      </a:r>
                      <a:r>
                        <a:rPr lang="pt-PT" sz="1100" dirty="0" err="1">
                          <a:effectLst/>
                        </a:rPr>
                        <a:t>Reiport</a:t>
                      </a:r>
                      <a:endParaRPr lang="pt-PT" sz="11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seleciona Camião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Sistema apresenta Stock de Camiões </a:t>
                      </a:r>
                      <a:r>
                        <a:rPr lang="pt-PT" sz="1100" dirty="0" err="1">
                          <a:effectLst/>
                        </a:rPr>
                        <a:t>Reiport</a:t>
                      </a:r>
                      <a:endParaRPr lang="pt-PT" sz="11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verifica se camião se encontra disponível para a entrega do pedido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977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Cenários Alternativos: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 startAt="2"/>
                      </a:pPr>
                      <a:r>
                        <a:rPr lang="pt-PT" sz="1100" dirty="0">
                          <a:effectLst/>
                        </a:rPr>
                        <a:t>Selecionar Contentor</a:t>
                      </a:r>
                    </a:p>
                    <a:p>
                      <a:pPr marL="800100" lvl="1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eriod"/>
                      </a:pPr>
                      <a:r>
                        <a:rPr lang="pt-PT" sz="1100" dirty="0">
                          <a:effectLst/>
                        </a:rPr>
                        <a:t>Sistema apresenta Stock de Contentores </a:t>
                      </a:r>
                      <a:r>
                        <a:rPr lang="pt-PT" sz="1100" dirty="0" err="1">
                          <a:effectLst/>
                        </a:rPr>
                        <a:t>Reiport</a:t>
                      </a:r>
                      <a:endParaRPr lang="pt-PT" sz="1100" dirty="0">
                        <a:effectLst/>
                      </a:endParaRPr>
                    </a:p>
                    <a:p>
                      <a:pPr marL="800100" lvl="1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eriod"/>
                      </a:pPr>
                      <a:r>
                        <a:rPr lang="pt-PT" sz="1100" dirty="0">
                          <a:effectLst/>
                        </a:rPr>
                        <a:t>Gestor verifica se contentor se encontra disponível para a entrega do pedido</a:t>
                      </a:r>
                      <a:endParaRPr lang="pt-PT" sz="1100" dirty="0">
                        <a:solidFill>
                          <a:srgbClr val="44546A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1115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Exceções: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Contentor ou Camião com estas especificações não existe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Contentor ou Camião com estas especificações está a ser utilizado</a:t>
                      </a:r>
                      <a:endParaRPr lang="pt-PT" sz="1100" dirty="0">
                        <a:solidFill>
                          <a:srgbClr val="44546A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4088015"/>
                  </a:ext>
                </a:extLst>
              </a:tr>
            </a:tbl>
          </a:graphicData>
        </a:graphic>
      </p:graphicFrame>
      <p:pic>
        <p:nvPicPr>
          <p:cNvPr id="4" name="Imagem 3">
            <a:extLst>
              <a:ext uri="{FF2B5EF4-FFF2-40B4-BE49-F238E27FC236}">
                <a16:creationId xmlns:a16="http://schemas.microsoft.com/office/drawing/2014/main" id="{F98AA79A-52BC-466A-F4C1-36F944942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1384" r="52195"/>
          <a:stretch/>
        </p:blipFill>
        <p:spPr bwMode="auto">
          <a:xfrm>
            <a:off x="6837680" y="1533520"/>
            <a:ext cx="4707255" cy="39808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5C3929E-F753-3795-9B78-364A40E6092A}"/>
              </a:ext>
            </a:extLst>
          </p:cNvPr>
          <p:cNvSpPr txBox="1"/>
          <p:nvPr/>
        </p:nvSpPr>
        <p:spPr>
          <a:xfrm>
            <a:off x="6975978" y="5514335"/>
            <a:ext cx="430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Diagrama de Sequência</a:t>
            </a:r>
          </a:p>
        </p:txBody>
      </p:sp>
    </p:spTree>
    <p:extLst>
      <p:ext uri="{BB962C8B-B14F-4D97-AF65-F5344CB8AC3E}">
        <p14:creationId xmlns:p14="http://schemas.microsoft.com/office/powerpoint/2010/main" val="3893646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6597770" cy="700115"/>
          </a:xfrm>
        </p:spPr>
        <p:txBody>
          <a:bodyPr rtlCol="0" anchor="ctr">
            <a:normAutofit/>
          </a:bodyPr>
          <a:lstStyle/>
          <a:p>
            <a:pPr algn="l" rtl="0"/>
            <a:r>
              <a:rPr lang="pt-PT" sz="4400" dirty="0" err="1"/>
              <a:t>Template</a:t>
            </a:r>
            <a:r>
              <a:rPr lang="pt-PT" sz="4400" dirty="0"/>
              <a:t> Caso de Uso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96C43E60-FB00-5F3C-55B1-710A8D0430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186506"/>
              </p:ext>
            </p:extLst>
          </p:nvPr>
        </p:nvGraphicFramePr>
        <p:xfrm>
          <a:off x="700176" y="1463873"/>
          <a:ext cx="5148532" cy="4856543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1212563">
                  <a:extLst>
                    <a:ext uri="{9D8B030D-6E8A-4147-A177-3AD203B41FA5}">
                      <a16:colId xmlns:a16="http://schemas.microsoft.com/office/drawing/2014/main" val="1532836707"/>
                    </a:ext>
                  </a:extLst>
                </a:gridCol>
                <a:gridCol w="3935969">
                  <a:extLst>
                    <a:ext uri="{9D8B030D-6E8A-4147-A177-3AD203B41FA5}">
                      <a16:colId xmlns:a16="http://schemas.microsoft.com/office/drawing/2014/main" val="2729502242"/>
                    </a:ext>
                  </a:extLst>
                </a:gridCol>
              </a:tblGrid>
              <a:tr h="34840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Uso Caso 26: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Preparar Pedido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947084"/>
                  </a:ext>
                </a:extLst>
              </a:tr>
              <a:tr h="1832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Ator Principal: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Gestor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9094048"/>
                  </a:ext>
                </a:extLst>
              </a:tr>
              <a:tr h="1832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Requisitos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RF13, RF15, RF16, RF17, RF18, RF19, RF20, RF21, RF22, RF25 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9923181"/>
                  </a:ext>
                </a:extLst>
              </a:tr>
              <a:tr h="1832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Pré-Requisitos: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Gestor tem de estar autenticado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6453699"/>
                  </a:ext>
                </a:extLst>
              </a:tr>
              <a:tr h="1832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Pós-Requisitos: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>
                          <a:effectLst/>
                        </a:rPr>
                        <a:t>Pedido é preparado</a:t>
                      </a:r>
                      <a:endParaRPr lang="pt-PT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493136"/>
                  </a:ext>
                </a:extLst>
              </a:tr>
              <a:tr h="377516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Cenário Principal: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pesquisa Pedidos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Sistema lista Pedidos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seleciona Pedido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verifica disponibilidade de camião pelo Cliente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inicia “Registar Camião”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verifica disponibilidade de contentor ou contentores pelo Cliente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inicia “Registar Contentor”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pesquisa motoristas com habilitações necessárias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verifica tempo estimado da viagem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marca uma data de início de entrega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pesquisa e seleciona 1 motorista com disponibilidade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Atribui preço à entrega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Sistema apresenta dados para confirmação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confirma</a:t>
                      </a:r>
                    </a:p>
                    <a:p>
                      <a:pPr marL="342900" lvl="0" indent="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/>
                      </a:pPr>
                      <a:r>
                        <a:rPr lang="pt-PT" sz="1100" dirty="0">
                          <a:effectLst/>
                        </a:rPr>
                        <a:t>Gestor inicia “Enviar Ficheiro” </a:t>
                      </a:r>
                      <a:endParaRPr lang="pt-PT" sz="1100" dirty="0">
                        <a:solidFill>
                          <a:srgbClr val="44546A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4286923"/>
                  </a:ext>
                </a:extLst>
              </a:tr>
            </a:tbl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57F0B534-0680-FBC4-8BA1-A726A82E49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45186"/>
              </p:ext>
            </p:extLst>
          </p:nvPr>
        </p:nvGraphicFramePr>
        <p:xfrm>
          <a:off x="6343293" y="1335115"/>
          <a:ext cx="5148532" cy="5126070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1212563">
                  <a:extLst>
                    <a:ext uri="{9D8B030D-6E8A-4147-A177-3AD203B41FA5}">
                      <a16:colId xmlns:a16="http://schemas.microsoft.com/office/drawing/2014/main" val="1400485293"/>
                    </a:ext>
                  </a:extLst>
                </a:gridCol>
                <a:gridCol w="3935969">
                  <a:extLst>
                    <a:ext uri="{9D8B030D-6E8A-4147-A177-3AD203B41FA5}">
                      <a16:colId xmlns:a16="http://schemas.microsoft.com/office/drawing/2014/main" val="3549263"/>
                    </a:ext>
                  </a:extLst>
                </a:gridCol>
              </a:tblGrid>
              <a:tr h="423583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Cenários Alternativos: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 startAt="4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Camião do Cliente não existe</a:t>
                      </a:r>
                    </a:p>
                    <a:p>
                      <a:pPr marL="685800" indent="-228600">
                        <a:lnSpc>
                          <a:spcPct val="100000"/>
                        </a:lnSpc>
                        <a:spcAft>
                          <a:spcPts val="500"/>
                        </a:spcAft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verifica especificações de camião necessário</a:t>
                      </a:r>
                    </a:p>
                    <a:p>
                      <a:pPr marL="685800" indent="-228600">
                        <a:lnSpc>
                          <a:spcPct val="100000"/>
                        </a:lnSpc>
                        <a:spcAft>
                          <a:spcPts val="500"/>
                        </a:spcAft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inicia “Verificar Disponibilidade </a:t>
                      </a:r>
                      <a:r>
                        <a:rPr lang="pt-PT" sz="1100" b="0" dirty="0" err="1">
                          <a:solidFill>
                            <a:schemeClr val="tx1"/>
                          </a:solidFill>
                          <a:effectLst/>
                        </a:rPr>
                        <a:t>Reiport</a:t>
                      </a: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”</a:t>
                      </a:r>
                    </a:p>
                    <a:p>
                      <a:pPr marL="685800" indent="-228600">
                        <a:lnSpc>
                          <a:spcPct val="100000"/>
                        </a:lnSpc>
                        <a:spcAft>
                          <a:spcPts val="500"/>
                        </a:spcAft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seleciona camião da Empresa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 startAt="6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Contentor do Cliente não existe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arenR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verifica especificações de contentor necessário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arenR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inicia “Verificar Disponibilidade </a:t>
                      </a:r>
                      <a:r>
                        <a:rPr lang="pt-PT" sz="1100" b="0" dirty="0" err="1">
                          <a:solidFill>
                            <a:schemeClr val="tx1"/>
                          </a:solidFill>
                          <a:effectLst/>
                        </a:rPr>
                        <a:t>Reiport</a:t>
                      </a: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”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arenR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seleciona contentor da Empresa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 startAt="6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Cliente disponibiliza um de dois contentores necessário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arenR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verifica especificações de contentor necessário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arenR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inicia “Verificar Disponibilidade </a:t>
                      </a:r>
                      <a:r>
                        <a:rPr lang="pt-PT" sz="1100" b="0" dirty="0" err="1">
                          <a:solidFill>
                            <a:schemeClr val="tx1"/>
                          </a:solidFill>
                          <a:effectLst/>
                        </a:rPr>
                        <a:t>Reiport</a:t>
                      </a: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”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arenR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seleciona contentor do Stock da </a:t>
                      </a:r>
                      <a:r>
                        <a:rPr lang="pt-PT" sz="1100" b="0" dirty="0" err="1">
                          <a:solidFill>
                            <a:schemeClr val="tx1"/>
                          </a:solidFill>
                          <a:effectLst/>
                        </a:rPr>
                        <a:t>Reiport</a:t>
                      </a:r>
                      <a:endParaRPr lang="pt-PT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 startAt="6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Cliente necessita de dois contentores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arenR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verifica especificações de contentores necessários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arenR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inicia “Verificar Disponibilidade </a:t>
                      </a:r>
                      <a:r>
                        <a:rPr lang="pt-PT" sz="1100" b="0" dirty="0" err="1">
                          <a:solidFill>
                            <a:schemeClr val="tx1"/>
                          </a:solidFill>
                          <a:effectLst/>
                        </a:rPr>
                        <a:t>Reiport</a:t>
                      </a: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”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lphaLcParenR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seleciona contentores do Stock </a:t>
                      </a:r>
                      <a:r>
                        <a:rPr lang="pt-PT" sz="1100" b="0" dirty="0" err="1">
                          <a:solidFill>
                            <a:schemeClr val="tx1"/>
                          </a:solidFill>
                          <a:effectLst/>
                        </a:rPr>
                        <a:t>Reiport</a:t>
                      </a:r>
                      <a:endParaRPr lang="pt-PT" sz="11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 startAt="9"/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Tempo Viagem maior que 9 horas</a:t>
                      </a:r>
                    </a:p>
                    <a:p>
                      <a:pPr marL="685800" indent="-228600">
                        <a:lnSpc>
                          <a:spcPct val="100000"/>
                        </a:lnSpc>
                        <a:spcAft>
                          <a:spcPts val="500"/>
                        </a:spcAft>
                      </a:pPr>
                      <a:r>
                        <a:rPr lang="pt-PT" sz="1100" b="0" dirty="0">
                          <a:solidFill>
                            <a:schemeClr val="tx1"/>
                          </a:solidFill>
                          <a:effectLst/>
                        </a:rPr>
                        <a:t>Gestor seleciona 2 motoristas</a:t>
                      </a:r>
                      <a:endParaRPr lang="pt-PT" sz="11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647107"/>
                  </a:ext>
                </a:extLst>
              </a:tr>
              <a:tr h="89023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PT" sz="1100" dirty="0">
                          <a:effectLst/>
                        </a:rPr>
                        <a:t>Exceções:</a:t>
                      </a:r>
                      <a:endParaRPr lang="pt-PT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 startAt="3"/>
                      </a:pPr>
                      <a:r>
                        <a:rPr lang="pt-PT" sz="1100" dirty="0">
                          <a:effectLst/>
                        </a:rPr>
                        <a:t>Não existe Pedido</a:t>
                      </a:r>
                    </a:p>
                    <a:p>
                      <a:pPr marL="342900" lvl="0" indent="-342900">
                        <a:lnSpc>
                          <a:spcPct val="100000"/>
                        </a:lnSpc>
                        <a:spcAft>
                          <a:spcPts val="500"/>
                        </a:spcAft>
                        <a:buFont typeface="+mj-lt"/>
                        <a:buAutoNum type="arabicPeriod" startAt="3"/>
                      </a:pPr>
                      <a:r>
                        <a:rPr lang="pt-PT" sz="1100" dirty="0">
                          <a:effectLst/>
                        </a:rPr>
                        <a:t>Não existe Camião, quer Cliente quer de Stock </a:t>
                      </a:r>
                      <a:r>
                        <a:rPr lang="pt-PT" sz="1100" dirty="0" err="1">
                          <a:effectLst/>
                        </a:rPr>
                        <a:t>Reiport</a:t>
                      </a:r>
                      <a:endParaRPr lang="pt-PT" sz="1100" dirty="0">
                        <a:effectLst/>
                      </a:endParaRPr>
                    </a:p>
                    <a:p>
                      <a:pPr marL="457200" indent="-228600">
                        <a:lnSpc>
                          <a:spcPct val="100000"/>
                        </a:lnSpc>
                        <a:spcAft>
                          <a:spcPts val="500"/>
                        </a:spcAft>
                      </a:pPr>
                      <a:r>
                        <a:rPr lang="pt-PT" sz="1100" dirty="0">
                          <a:effectLst/>
                        </a:rPr>
                        <a:t>Não existe Contentor, quer Cliente quer de Stock </a:t>
                      </a:r>
                      <a:r>
                        <a:rPr lang="pt-PT" sz="1100" dirty="0" err="1">
                          <a:effectLst/>
                        </a:rPr>
                        <a:t>Reiport</a:t>
                      </a:r>
                      <a:endParaRPr lang="pt-PT" sz="1100" dirty="0">
                        <a:effectLst/>
                      </a:endParaRPr>
                    </a:p>
                    <a:p>
                      <a:pPr marL="457200" indent="-228600">
                        <a:lnSpc>
                          <a:spcPct val="100000"/>
                        </a:lnSpc>
                        <a:spcAft>
                          <a:spcPts val="500"/>
                        </a:spcAft>
                      </a:pPr>
                      <a:r>
                        <a:rPr lang="pt-PT" sz="1100" dirty="0">
                          <a:effectLst/>
                        </a:rPr>
                        <a:t>Não existe Motorista</a:t>
                      </a:r>
                      <a:endParaRPr lang="pt-PT" sz="1100" dirty="0">
                        <a:solidFill>
                          <a:srgbClr val="44546A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103" marR="25103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2845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536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852" y="445996"/>
            <a:ext cx="10938294" cy="700115"/>
          </a:xfrm>
        </p:spPr>
        <p:txBody>
          <a:bodyPr rtlCol="0" anchor="ctr">
            <a:normAutofit/>
          </a:bodyPr>
          <a:lstStyle/>
          <a:p>
            <a:pPr rtl="0"/>
            <a:r>
              <a:rPr lang="pt-PT" sz="4400" dirty="0"/>
              <a:t>Diagrama de Atividades do Caso de Uso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DDDD3D9-B6F6-636A-5800-558142017A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70464" y="1146111"/>
            <a:ext cx="9851069" cy="539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18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DD81CD2A-8C5C-ECD0-4A41-75B54A3EBA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12" r="16781"/>
          <a:stretch/>
        </p:blipFill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  <a:noFill/>
        </p:spPr>
      </p:pic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</p:spPr>
        <p:txBody>
          <a:bodyPr rtlCol="0">
            <a:normAutofit/>
          </a:bodyPr>
          <a:lstStyle/>
          <a:p>
            <a:pPr rtl="0">
              <a:lnSpc>
                <a:spcPct val="140000"/>
              </a:lnSpc>
            </a:pPr>
            <a:r>
              <a:rPr lang="pt-PT" sz="1400"/>
              <a:t>Introdução</a:t>
            </a:r>
          </a:p>
          <a:p>
            <a:pPr rtl="0">
              <a:lnSpc>
                <a:spcPct val="140000"/>
              </a:lnSpc>
            </a:pPr>
            <a:r>
              <a:rPr lang="pt-PT" sz="1400"/>
              <a:t>Equipa</a:t>
            </a:r>
          </a:p>
          <a:p>
            <a:pPr rtl="0">
              <a:lnSpc>
                <a:spcPct val="140000"/>
              </a:lnSpc>
            </a:pPr>
            <a:r>
              <a:rPr lang="pt-PT" sz="1400"/>
              <a:t>Linha Cronológica</a:t>
            </a:r>
          </a:p>
          <a:p>
            <a:pPr rtl="0">
              <a:lnSpc>
                <a:spcPct val="140000"/>
              </a:lnSpc>
            </a:pPr>
            <a:r>
              <a:rPr lang="pt-PT" sz="1400"/>
              <a:t>Apresentação do negócio</a:t>
            </a:r>
          </a:p>
          <a:p>
            <a:pPr rtl="0">
              <a:lnSpc>
                <a:spcPct val="140000"/>
              </a:lnSpc>
            </a:pPr>
            <a:r>
              <a:rPr lang="pt-PT" sz="1400"/>
              <a:t>Design e Modelação do Domínio</a:t>
            </a:r>
          </a:p>
          <a:p>
            <a:pPr rtl="0">
              <a:lnSpc>
                <a:spcPct val="140000"/>
              </a:lnSpc>
            </a:pPr>
            <a:r>
              <a:rPr lang="pt-PT" sz="1400"/>
              <a:t>Base de Dados</a:t>
            </a:r>
          </a:p>
          <a:p>
            <a:pPr rtl="0">
              <a:lnSpc>
                <a:spcPct val="140000"/>
              </a:lnSpc>
            </a:pPr>
            <a:r>
              <a:rPr lang="pt-PT" sz="1400"/>
              <a:t>Conclusão</a:t>
            </a:r>
          </a:p>
          <a:p>
            <a:pPr rtl="0">
              <a:lnSpc>
                <a:spcPct val="140000"/>
              </a:lnSpc>
            </a:pPr>
            <a:r>
              <a:rPr lang="pt-PT" sz="1400"/>
              <a:t>Trabalhos Futuros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rtlCol="0" anchor="ctr">
            <a:normAutofit/>
          </a:bodyPr>
          <a:lstStyle/>
          <a:p>
            <a:pPr rtl="0"/>
            <a:r>
              <a:rPr lang="pt-PT" sz="4400"/>
              <a:t>Modelo DER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EFABEF4-A31F-CFBF-E890-3819907D3F8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35464" y="1681016"/>
            <a:ext cx="5521071" cy="349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7066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3EEDAF89-0ECD-416A-93E5-A300FF0B9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78614"/>
            <a:ext cx="10515600" cy="700115"/>
          </a:xfrm>
        </p:spPr>
        <p:txBody>
          <a:bodyPr rtlCol="0"/>
          <a:lstStyle/>
          <a:p>
            <a:pPr rtl="0"/>
            <a:r>
              <a:rPr lang="pt-PT" dirty="0"/>
              <a:t>Modelo Relacional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6113A9C-F9F6-5947-A86C-E11D7E08383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64514" y="1078729"/>
            <a:ext cx="7262970" cy="5275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3EEDAF89-0ECD-416A-93E5-A300FF0B9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78614"/>
            <a:ext cx="10515600" cy="700115"/>
          </a:xfrm>
        </p:spPr>
        <p:txBody>
          <a:bodyPr rtlCol="0"/>
          <a:lstStyle/>
          <a:p>
            <a:pPr rtl="0"/>
            <a:r>
              <a:rPr lang="pt-PT" dirty="0"/>
              <a:t>Modelo De Classes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1BEB02E-F97B-42D6-4889-28E563AD088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11879" y="1078729"/>
            <a:ext cx="7168240" cy="522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54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rtlCol="0" anchor="ctr">
            <a:normAutofit fontScale="90000"/>
          </a:bodyPr>
          <a:lstStyle/>
          <a:p>
            <a:pPr rtl="0"/>
            <a:r>
              <a:rPr lang="pt-PT" sz="4400" dirty="0"/>
              <a:t>Diagrama de Transição de Estados do Pedido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75CFE7-2DE3-58BA-20EA-893820360C4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83759" y="2087436"/>
            <a:ext cx="7024481" cy="268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572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ção da Imagem 9">
            <a:extLst>
              <a:ext uri="{FF2B5EF4-FFF2-40B4-BE49-F238E27FC236}">
                <a16:creationId xmlns:a16="http://schemas.microsoft.com/office/drawing/2014/main" id="{067ABCFB-135D-465A-8D06-3042F9E75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2300649"/>
            <a:ext cx="3924934" cy="1695637"/>
          </a:xfrm>
        </p:spPr>
        <p:txBody>
          <a:bodyPr rtlCol="0"/>
          <a:lstStyle/>
          <a:p>
            <a:pPr algn="ctr" rtl="0" eaLnBrk="1" latinLnBrk="0" hangingPunct="1"/>
            <a:r>
              <a:rPr lang="pt-PT" sz="4800" kern="1200" dirty="0">
                <a:effectLst/>
                <a:latin typeface="Corbel (Títulos)"/>
                <a:ea typeface="+mn-ea"/>
                <a:cs typeface="+mn-cs"/>
              </a:rPr>
              <a:t>Base de Dados</a:t>
            </a:r>
            <a:endParaRPr lang="pt-PT" dirty="0">
              <a:latin typeface="Corbel (Títulos)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B6DDC29-DFE2-4F0C-9C81-DDBC9CD8D2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93975" y="4859469"/>
            <a:ext cx="2480097" cy="490538"/>
          </a:xfrm>
          <a:noFill/>
          <a:ln w="38100">
            <a:solidFill>
              <a:schemeClr val="bg1"/>
            </a:solidFill>
            <a:prstDash val="lgDashDotDot"/>
          </a:ln>
        </p:spPr>
        <p:txBody>
          <a:bodyPr rtlCol="0" anchor="ctr"/>
          <a:lstStyle/>
          <a:p>
            <a:pPr algn="ctr" rtl="0"/>
            <a:r>
              <a:rPr lang="pt-PT" dirty="0"/>
              <a:t>Análise detalhada</a:t>
            </a:r>
          </a:p>
        </p:txBody>
      </p:sp>
    </p:spTree>
    <p:extLst>
      <p:ext uri="{BB962C8B-B14F-4D97-AF65-F5344CB8AC3E}">
        <p14:creationId xmlns:p14="http://schemas.microsoft.com/office/powerpoint/2010/main" val="960032473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ítulo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042325" cy="830997"/>
          </a:xfrm>
        </p:spPr>
        <p:txBody>
          <a:bodyPr rtlCol="0"/>
          <a:lstStyle/>
          <a:p>
            <a:pPr rtl="0"/>
            <a:r>
              <a:rPr lang="pt-PT" dirty="0"/>
              <a:t>Objetivos para o </a:t>
            </a:r>
            <a:r>
              <a:rPr lang="pt-PT" dirty="0">
                <a:solidFill>
                  <a:schemeClr val="accent4"/>
                </a:solidFill>
              </a:rPr>
              <a:t>T3</a:t>
            </a:r>
            <a:br>
              <a:rPr lang="pt-PT" dirty="0"/>
            </a:br>
            <a:endParaRPr lang="pt-PT" dirty="0"/>
          </a:p>
        </p:txBody>
      </p:sp>
      <p:pic>
        <p:nvPicPr>
          <p:cNvPr id="42" name="Marcador de Posição da Imagem 3">
            <a:extLst>
              <a:ext uri="{FF2B5EF4-FFF2-40B4-BE49-F238E27FC236}">
                <a16:creationId xmlns:a16="http://schemas.microsoft.com/office/drawing/2014/main" id="{5A9FCEFE-ADCB-4861-8CEA-A07413651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992" b="6992"/>
          <a:stretch/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EFCE041C-95BD-44D2-B6C1-24D83ADE17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17615"/>
            <a:ext cx="4566920" cy="446465"/>
          </a:xfrm>
        </p:spPr>
        <p:txBody>
          <a:bodyPr rtlCol="0"/>
          <a:lstStyle/>
          <a:p>
            <a:pPr marL="0"/>
            <a:r>
              <a:rPr lang="pt-PT" dirty="0"/>
              <a:t>Pontos realizados</a:t>
            </a:r>
          </a:p>
        </p:txBody>
      </p:sp>
      <p:sp>
        <p:nvSpPr>
          <p:cNvPr id="14" name="Marcador de Posição do Texto 2">
            <a:extLst>
              <a:ext uri="{FF2B5EF4-FFF2-40B4-BE49-F238E27FC236}">
                <a16:creationId xmlns:a16="http://schemas.microsoft.com/office/drawing/2014/main" id="{6B1A85B6-7E74-8CF9-27F3-3EB6E1E9A8FF}"/>
              </a:ext>
            </a:extLst>
          </p:cNvPr>
          <p:cNvSpPr txBox="1">
            <a:spLocks/>
          </p:cNvSpPr>
          <p:nvPr/>
        </p:nvSpPr>
        <p:spPr>
          <a:xfrm>
            <a:off x="660399" y="2164079"/>
            <a:ext cx="5067300" cy="3888707"/>
          </a:xfrm>
          <a:prstGeom prst="rect">
            <a:avLst/>
          </a:prstGeom>
        </p:spPr>
        <p:txBody>
          <a:bodyPr rtlCol="0"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PT" dirty="0"/>
              <a:t>Scripts de </a:t>
            </a:r>
            <a:r>
              <a:rPr lang="pt-PT" dirty="0" err="1"/>
              <a:t>Creates</a:t>
            </a:r>
            <a:endParaRPr lang="pt-PT" dirty="0"/>
          </a:p>
          <a:p>
            <a:pPr>
              <a:lnSpc>
                <a:spcPct val="100000"/>
              </a:lnSpc>
            </a:pPr>
            <a:r>
              <a:rPr lang="pt-PT" dirty="0"/>
              <a:t>Scripts de </a:t>
            </a:r>
            <a:r>
              <a:rPr lang="pt-PT" dirty="0" err="1"/>
              <a:t>Inserts</a:t>
            </a:r>
            <a:endParaRPr lang="pt-PT" dirty="0"/>
          </a:p>
          <a:p>
            <a:pPr>
              <a:lnSpc>
                <a:spcPct val="100000"/>
              </a:lnSpc>
            </a:pPr>
            <a:r>
              <a:rPr lang="pt-PT" dirty="0"/>
              <a:t>Scripts de </a:t>
            </a:r>
            <a:r>
              <a:rPr lang="pt-PT" dirty="0" err="1"/>
              <a:t>Views</a:t>
            </a:r>
            <a:endParaRPr lang="pt-PT" dirty="0"/>
          </a:p>
          <a:p>
            <a:pPr>
              <a:lnSpc>
                <a:spcPct val="100000"/>
              </a:lnSpc>
            </a:pPr>
            <a:r>
              <a:rPr lang="pt-PT" dirty="0"/>
              <a:t>Scripts de </a:t>
            </a:r>
            <a:r>
              <a:rPr lang="pt-PT" dirty="0" err="1"/>
              <a:t>Triggers</a:t>
            </a:r>
            <a:endParaRPr lang="pt-PT" dirty="0"/>
          </a:p>
          <a:p>
            <a:pPr>
              <a:lnSpc>
                <a:spcPct val="100000"/>
              </a:lnSpc>
            </a:pPr>
            <a:r>
              <a:rPr lang="pt-PT" dirty="0"/>
              <a:t>Scripts de Indexes</a:t>
            </a:r>
          </a:p>
          <a:p>
            <a:pPr>
              <a:lnSpc>
                <a:spcPct val="100000"/>
              </a:lnSpc>
            </a:pPr>
            <a:r>
              <a:rPr lang="pt-PT" dirty="0"/>
              <a:t>Script de </a:t>
            </a:r>
            <a:r>
              <a:rPr lang="pt-PT" dirty="0" err="1"/>
              <a:t>Store</a:t>
            </a:r>
            <a:r>
              <a:rPr lang="pt-PT" dirty="0"/>
              <a:t> </a:t>
            </a:r>
            <a:r>
              <a:rPr lang="pt-PT" dirty="0" err="1"/>
              <a:t>Procedure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036089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ítulo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042325" cy="830997"/>
          </a:xfrm>
        </p:spPr>
        <p:txBody>
          <a:bodyPr rtlCol="0"/>
          <a:lstStyle/>
          <a:p>
            <a:pPr rtl="0"/>
            <a:r>
              <a:rPr lang="pt-PT" dirty="0"/>
              <a:t>Objetivos para o </a:t>
            </a:r>
            <a:r>
              <a:rPr lang="pt-PT" dirty="0">
                <a:solidFill>
                  <a:schemeClr val="accent4"/>
                </a:solidFill>
              </a:rPr>
              <a:t>T3</a:t>
            </a:r>
            <a:br>
              <a:rPr lang="pt-PT" dirty="0"/>
            </a:br>
            <a:endParaRPr lang="pt-PT" dirty="0"/>
          </a:p>
        </p:txBody>
      </p:sp>
      <p:pic>
        <p:nvPicPr>
          <p:cNvPr id="42" name="Marcador de Posição da Imagem 3">
            <a:extLst>
              <a:ext uri="{FF2B5EF4-FFF2-40B4-BE49-F238E27FC236}">
                <a16:creationId xmlns:a16="http://schemas.microsoft.com/office/drawing/2014/main" id="{5A9FCEFE-ADCB-4861-8CEA-A07413651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992" b="6992"/>
          <a:stretch/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EFCE041C-95BD-44D2-B6C1-24D83ADE17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17615"/>
            <a:ext cx="4566920" cy="446465"/>
          </a:xfrm>
        </p:spPr>
        <p:txBody>
          <a:bodyPr rtlCol="0"/>
          <a:lstStyle/>
          <a:p>
            <a:pPr marL="0"/>
            <a:r>
              <a:rPr lang="pt-PT" dirty="0"/>
              <a:t>Exemplo de </a:t>
            </a:r>
            <a:r>
              <a:rPr lang="pt-PT" dirty="0" err="1"/>
              <a:t>Create</a:t>
            </a:r>
            <a:endParaRPr lang="pt-PT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90A838A-B96F-DBBD-5E7B-68A785C38630}"/>
              </a:ext>
            </a:extLst>
          </p:cNvPr>
          <p:cNvSpPr txBox="1"/>
          <p:nvPr/>
        </p:nvSpPr>
        <p:spPr>
          <a:xfrm>
            <a:off x="3642399" y="2248284"/>
            <a:ext cx="6094070" cy="3849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TABLE Driver(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id INT NOT NULL,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PT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has_adr</a:t>
            </a: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BOOLEAN NOT NULL DEFAULT FALSE,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PT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has_cam</a:t>
            </a: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BOOLEAN NOT NULL DEFAULT FALSE,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PT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VARCHAR(8) NOT NULL,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PT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is_working</a:t>
            </a: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BOOLEAN NOT NULL DEFAULT FALSE,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PT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created_at</a:t>
            </a: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DATE DEFAULT </a:t>
            </a:r>
            <a:r>
              <a:rPr lang="pt-PT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now</a:t>
            </a: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(),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PT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updated_at</a:t>
            </a: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DATE DEFAULT NULL,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PT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deleted_at</a:t>
            </a: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DATE DEFAULT NULL,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PRIMARY KEY (id),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CONSTRAINT driver_fk1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FOREIGN KEY (id)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REFERENCES </a:t>
            </a:r>
            <a:r>
              <a:rPr lang="pt-PT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guest</a:t>
            </a: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(id)</a:t>
            </a:r>
          </a:p>
          <a:p>
            <a:pPr>
              <a:lnSpc>
                <a:spcPct val="114000"/>
              </a:lnSpc>
              <a:spcAft>
                <a:spcPts val="240"/>
              </a:spcAft>
            </a:pPr>
            <a:r>
              <a:rPr lang="pt-PT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153881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ítulo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042325" cy="830997"/>
          </a:xfrm>
        </p:spPr>
        <p:txBody>
          <a:bodyPr rtlCol="0"/>
          <a:lstStyle/>
          <a:p>
            <a:pPr rtl="0"/>
            <a:r>
              <a:rPr lang="pt-PT" dirty="0"/>
              <a:t>Objetivos para o </a:t>
            </a:r>
            <a:r>
              <a:rPr lang="pt-PT" dirty="0">
                <a:solidFill>
                  <a:schemeClr val="accent4"/>
                </a:solidFill>
              </a:rPr>
              <a:t>T3</a:t>
            </a:r>
            <a:br>
              <a:rPr lang="pt-PT" dirty="0"/>
            </a:br>
            <a:endParaRPr lang="pt-PT" dirty="0"/>
          </a:p>
        </p:txBody>
      </p:sp>
      <p:pic>
        <p:nvPicPr>
          <p:cNvPr id="42" name="Marcador de Posição da Imagem 3">
            <a:extLst>
              <a:ext uri="{FF2B5EF4-FFF2-40B4-BE49-F238E27FC236}">
                <a16:creationId xmlns:a16="http://schemas.microsoft.com/office/drawing/2014/main" id="{5A9FCEFE-ADCB-4861-8CEA-A07413651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992" b="6992"/>
          <a:stretch/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EFCE041C-95BD-44D2-B6C1-24D83ADE17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17615"/>
            <a:ext cx="4566920" cy="446465"/>
          </a:xfrm>
        </p:spPr>
        <p:txBody>
          <a:bodyPr rtlCol="0"/>
          <a:lstStyle/>
          <a:p>
            <a:pPr marL="0"/>
            <a:r>
              <a:rPr lang="pt-PT" dirty="0"/>
              <a:t>Exemplos de </a:t>
            </a:r>
            <a:r>
              <a:rPr lang="pt-PT" dirty="0" err="1"/>
              <a:t>Inserts</a:t>
            </a:r>
            <a:endParaRPr lang="pt-PT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D16C755-0365-FC57-E96A-80CDFB94EAC1}"/>
              </a:ext>
            </a:extLst>
          </p:cNvPr>
          <p:cNvSpPr txBox="1"/>
          <p:nvPr/>
        </p:nvSpPr>
        <p:spPr>
          <a:xfrm>
            <a:off x="1386452" y="2245485"/>
            <a:ext cx="6094070" cy="35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  <a:spcAft>
                <a:spcPts val="480"/>
              </a:spcAft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insert into Country (country) values ('Portugal');</a:t>
            </a:r>
            <a:endParaRPr lang="pt-PT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C6F471A-B826-E784-19CA-21C44A162114}"/>
              </a:ext>
            </a:extLst>
          </p:cNvPr>
          <p:cNvSpPr txBox="1"/>
          <p:nvPr/>
        </p:nvSpPr>
        <p:spPr>
          <a:xfrm>
            <a:off x="1386452" y="2716997"/>
            <a:ext cx="9326301" cy="35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  <a:spcAft>
                <a:spcPts val="480"/>
              </a:spcAft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INSERT INTO </a:t>
            </a: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PostalCode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(id, locality, country) VALUES ('4200-014', 'Porto', 17);</a:t>
            </a:r>
            <a:endParaRPr lang="pt-PT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CCF2353-4A9A-73E3-662F-3D08B457B452}"/>
              </a:ext>
            </a:extLst>
          </p:cNvPr>
          <p:cNvSpPr txBox="1"/>
          <p:nvPr/>
        </p:nvSpPr>
        <p:spPr>
          <a:xfrm>
            <a:off x="1386452" y="3188509"/>
            <a:ext cx="9893459" cy="918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  <a:spcAft>
                <a:spcPts val="480"/>
              </a:spcAft>
            </a:pP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into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Guest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(email,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passwd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first_name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last_name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birth_date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nif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street,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postal_code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telephone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guest_type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values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('kredmile1@psu.edu', 'CzslLV4iScF', '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Kippie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', '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Redmile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', '2009-07-22', 826161141, '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Garrison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', '50890', '1000-139', 104547699, 4);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C0D0CEC-39D4-45F8-5670-71A388EB2B5E}"/>
              </a:ext>
            </a:extLst>
          </p:cNvPr>
          <p:cNvSpPr txBox="1"/>
          <p:nvPr/>
        </p:nvSpPr>
        <p:spPr>
          <a:xfrm>
            <a:off x="1386452" y="4436877"/>
            <a:ext cx="10408151" cy="1199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  <a:spcAft>
                <a:spcPts val="480"/>
              </a:spcAft>
            </a:pP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into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truck_availability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container_availability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cargo_weight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deadline,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port_dest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postal_code_dest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street_dest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port_ori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street_ori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delivery_price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container_license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container_license_second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license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client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invoice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postal_code_ori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values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1038671, '10/26/2024', '74', '3040-474', '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Village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Green', '6', '</a:t>
            </a:r>
            <a:r>
              <a:rPr lang="pt-PT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Ryan</a:t>
            </a:r>
            <a:r>
              <a:rPr lang="pt-PT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', 192723.18, 'H2-53-E8', 'W2-43-Q4', 'A2-03-D1', 36, NULL, '4900-281');</a:t>
            </a:r>
          </a:p>
        </p:txBody>
      </p:sp>
    </p:spTree>
    <p:extLst>
      <p:ext uri="{BB962C8B-B14F-4D97-AF65-F5344CB8AC3E}">
        <p14:creationId xmlns:p14="http://schemas.microsoft.com/office/powerpoint/2010/main" val="8783331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ítulo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042325" cy="830997"/>
          </a:xfrm>
        </p:spPr>
        <p:txBody>
          <a:bodyPr rtlCol="0"/>
          <a:lstStyle/>
          <a:p>
            <a:pPr rtl="0"/>
            <a:r>
              <a:rPr lang="pt-PT" dirty="0"/>
              <a:t>Objetivos para o </a:t>
            </a:r>
            <a:r>
              <a:rPr lang="pt-PT" dirty="0">
                <a:solidFill>
                  <a:schemeClr val="accent4"/>
                </a:solidFill>
              </a:rPr>
              <a:t>T3</a:t>
            </a:r>
            <a:br>
              <a:rPr lang="pt-PT" dirty="0"/>
            </a:br>
            <a:endParaRPr lang="pt-PT" dirty="0"/>
          </a:p>
        </p:txBody>
      </p:sp>
      <p:pic>
        <p:nvPicPr>
          <p:cNvPr id="42" name="Marcador de Posição da Imagem 3">
            <a:extLst>
              <a:ext uri="{FF2B5EF4-FFF2-40B4-BE49-F238E27FC236}">
                <a16:creationId xmlns:a16="http://schemas.microsoft.com/office/drawing/2014/main" id="{5A9FCEFE-ADCB-4861-8CEA-A07413651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992" b="6992"/>
          <a:stretch/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EFCE041C-95BD-44D2-B6C1-24D83ADE17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17615"/>
            <a:ext cx="4566920" cy="446465"/>
          </a:xfrm>
        </p:spPr>
        <p:txBody>
          <a:bodyPr rtlCol="0"/>
          <a:lstStyle/>
          <a:p>
            <a:pPr marL="0"/>
            <a:r>
              <a:rPr lang="pt-PT" dirty="0"/>
              <a:t>Exemplo de </a:t>
            </a:r>
            <a:r>
              <a:rPr lang="pt-PT" dirty="0" err="1"/>
              <a:t>View</a:t>
            </a: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A84A506-9DB8-48F2-28F5-DC1B498EE4E0}"/>
              </a:ext>
            </a:extLst>
          </p:cNvPr>
          <p:cNvSpPr txBox="1"/>
          <p:nvPr/>
        </p:nvSpPr>
        <p:spPr>
          <a:xfrm>
            <a:off x="4366494" y="1940847"/>
            <a:ext cx="4475665" cy="4329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view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requestDriver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select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ri.request_id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guest.first_name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|| ' ' ||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guest.last_name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driver_full_name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PT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d.has_adr</a:t>
            </a: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</a:t>
            </a:r>
            <a:r>
              <a:rPr lang="pt-PT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adr</a:t>
            </a: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PT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d.has_cam</a:t>
            </a: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</a:t>
            </a:r>
            <a:r>
              <a:rPr lang="pt-PT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cam</a:t>
            </a: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pt-PT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d.cc as cc,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d.is_working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case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when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dg.type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'p' then 'Principal'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when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dg.type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'c' then 'Co-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Piloto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'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end as type,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dg.kilometers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requestInfo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ri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inner join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DriverGroup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dg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on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ri.request_id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dg.request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inner join driver d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on d.id =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dg.driver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inner join guest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guest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on guest.id = d.id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7290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ítulo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042325" cy="830997"/>
          </a:xfrm>
        </p:spPr>
        <p:txBody>
          <a:bodyPr rtlCol="0"/>
          <a:lstStyle/>
          <a:p>
            <a:pPr rtl="0"/>
            <a:r>
              <a:rPr lang="pt-PT" dirty="0"/>
              <a:t>Objetivos para o </a:t>
            </a:r>
            <a:r>
              <a:rPr lang="pt-PT" dirty="0">
                <a:solidFill>
                  <a:schemeClr val="accent4"/>
                </a:solidFill>
              </a:rPr>
              <a:t>T3</a:t>
            </a:r>
            <a:br>
              <a:rPr lang="pt-PT" dirty="0"/>
            </a:br>
            <a:endParaRPr lang="pt-PT" dirty="0"/>
          </a:p>
        </p:txBody>
      </p:sp>
      <p:pic>
        <p:nvPicPr>
          <p:cNvPr id="42" name="Marcador de Posição da Imagem 3">
            <a:extLst>
              <a:ext uri="{FF2B5EF4-FFF2-40B4-BE49-F238E27FC236}">
                <a16:creationId xmlns:a16="http://schemas.microsoft.com/office/drawing/2014/main" id="{5A9FCEFE-ADCB-4861-8CEA-A07413651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992" b="6992"/>
          <a:stretch/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EFCE041C-95BD-44D2-B6C1-24D83ADE17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17615"/>
            <a:ext cx="4566920" cy="446465"/>
          </a:xfrm>
        </p:spPr>
        <p:txBody>
          <a:bodyPr rtlCol="0"/>
          <a:lstStyle/>
          <a:p>
            <a:pPr marL="0"/>
            <a:r>
              <a:rPr lang="pt-PT" dirty="0"/>
              <a:t>Exemplo de </a:t>
            </a:r>
            <a:r>
              <a:rPr lang="pt-PT" dirty="0" err="1"/>
              <a:t>Trigger</a:t>
            </a:r>
            <a:endParaRPr lang="pt-PT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698D760-FD05-46A7-73E8-5E6D49E94863}"/>
              </a:ext>
            </a:extLst>
          </p:cNvPr>
          <p:cNvSpPr txBox="1"/>
          <p:nvPr/>
        </p:nvSpPr>
        <p:spPr>
          <a:xfrm>
            <a:off x="3779215" y="1717615"/>
            <a:ext cx="6094070" cy="4880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create or replace function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log_change_driver_type</a:t>
            </a: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()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returns trigger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language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plpgsql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as</a:t>
            </a:r>
            <a:r>
              <a:rPr lang="pt-PT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$$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declare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_drivers int;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begin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 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select count(*)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from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drivergroup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where request =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new.request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into _drivers;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 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	if _drivers &gt; 1 then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    update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drivergroup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    set type = 'c'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    where request =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new.request</a:t>
            </a: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and driver =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new.driver</a:t>
            </a: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;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else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    update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drivergroup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    set type = 'p'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      where request =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new.request</a:t>
            </a: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and driver = </a:t>
            </a:r>
            <a:r>
              <a:rPr lang="en-GB" sz="10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new.driver</a:t>
            </a: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;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	end if;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 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	return new;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end;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0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$$;</a:t>
            </a:r>
            <a:endParaRPr lang="pt-PT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2BC9C5F-E579-F63A-8EC9-9E8AD910956E}"/>
              </a:ext>
            </a:extLst>
          </p:cNvPr>
          <p:cNvSpPr txBox="1"/>
          <p:nvPr/>
        </p:nvSpPr>
        <p:spPr>
          <a:xfrm>
            <a:off x="7213552" y="3198832"/>
            <a:ext cx="4638137" cy="14568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create or replace trigger </a:t>
            </a:r>
            <a:r>
              <a:rPr lang="en-GB" sz="18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alterar_tipo_driver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after insert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on </a:t>
            </a:r>
            <a:r>
              <a:rPr lang="en-GB" sz="18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drivergroup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for each ROW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  execute procedure </a:t>
            </a:r>
            <a:r>
              <a:rPr lang="en-GB" sz="18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log_change_driver_type</a:t>
            </a: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();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919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1960301"/>
            <a:ext cx="6689306" cy="3969253"/>
          </a:xfrm>
        </p:spPr>
        <p:txBody>
          <a:bodyPr rtlCol="0">
            <a:normAutofit/>
          </a:bodyPr>
          <a:lstStyle/>
          <a:p>
            <a:pPr algn="just">
              <a:lnSpc>
                <a:spcPct val="114000"/>
              </a:lnSpc>
              <a:spcAft>
                <a:spcPts val="900"/>
              </a:spcAft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Neste projeto temos como objetivo desenvolver diferentes modelos para melhorar a organização e a gestão dos meios disponíveis da empresa ReiPort.</a:t>
            </a:r>
          </a:p>
          <a:p>
            <a:pPr algn="just">
              <a:lnSpc>
                <a:spcPct val="114000"/>
              </a:lnSpc>
              <a:spcAft>
                <a:spcPts val="900"/>
              </a:spcAft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ReiPort é uma empresa dedicada ao transporte de contentores em camiões (transportes pesados) na União Europeia.</a:t>
            </a:r>
          </a:p>
          <a:p>
            <a:pPr algn="just">
              <a:lnSpc>
                <a:spcPct val="114000"/>
              </a:lnSpc>
              <a:spcAft>
                <a:spcPts val="900"/>
              </a:spcAft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Este projeto consiste na gestão dos pedidos de entrega e dos meios necessários para os referidos trabalhos.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</p:spPr>
        <p:txBody>
          <a:bodyPr rtlCol="0">
            <a:normAutofit/>
          </a:bodyPr>
          <a:lstStyle/>
          <a:p>
            <a:pPr rtl="0"/>
            <a:r>
              <a:rPr lang="pt-PT"/>
              <a:t>Introdução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3514E516-26B6-CC0B-42C8-EE8E53B20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05477" y="2376487"/>
            <a:ext cx="1571625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ítulo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042325" cy="830997"/>
          </a:xfrm>
        </p:spPr>
        <p:txBody>
          <a:bodyPr rtlCol="0"/>
          <a:lstStyle/>
          <a:p>
            <a:pPr rtl="0"/>
            <a:r>
              <a:rPr lang="pt-PT" dirty="0"/>
              <a:t>Objetivos para o </a:t>
            </a:r>
            <a:r>
              <a:rPr lang="pt-PT" dirty="0">
                <a:solidFill>
                  <a:schemeClr val="accent4"/>
                </a:solidFill>
              </a:rPr>
              <a:t>T3</a:t>
            </a:r>
            <a:br>
              <a:rPr lang="pt-PT" dirty="0"/>
            </a:br>
            <a:endParaRPr lang="pt-PT" dirty="0"/>
          </a:p>
        </p:txBody>
      </p:sp>
      <p:pic>
        <p:nvPicPr>
          <p:cNvPr id="42" name="Marcador de Posição da Imagem 3">
            <a:extLst>
              <a:ext uri="{FF2B5EF4-FFF2-40B4-BE49-F238E27FC236}">
                <a16:creationId xmlns:a16="http://schemas.microsoft.com/office/drawing/2014/main" id="{5A9FCEFE-ADCB-4861-8CEA-A07413651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992" b="6992"/>
          <a:stretch/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EFCE041C-95BD-44D2-B6C1-24D83ADE17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17615"/>
            <a:ext cx="4566920" cy="446465"/>
          </a:xfrm>
        </p:spPr>
        <p:txBody>
          <a:bodyPr rtlCol="0"/>
          <a:lstStyle/>
          <a:p>
            <a:pPr marL="0"/>
            <a:r>
              <a:rPr lang="pt-PT" dirty="0"/>
              <a:t>Exemplos de Indexes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5FECC87-FECB-0C1A-48E7-55D4D63D4DE8}"/>
              </a:ext>
            </a:extLst>
          </p:cNvPr>
          <p:cNvSpPr txBox="1"/>
          <p:nvPr/>
        </p:nvSpPr>
        <p:spPr>
          <a:xfrm>
            <a:off x="2051613" y="2665858"/>
            <a:ext cx="6094070" cy="22952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create unique index </a:t>
            </a:r>
            <a:r>
              <a:rPr lang="en-GB" sz="18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indexRequest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on request (id);</a:t>
            </a:r>
          </a:p>
          <a:p>
            <a:pPr>
              <a:lnSpc>
                <a:spcPct val="75000"/>
              </a:lnSpc>
              <a:spcAft>
                <a:spcPts val="500"/>
              </a:spcAft>
            </a:pP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create unique index </a:t>
            </a:r>
            <a:r>
              <a:rPr lang="en-GB" sz="18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indexContainer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on container (license);</a:t>
            </a:r>
          </a:p>
          <a:p>
            <a:pPr>
              <a:lnSpc>
                <a:spcPct val="75000"/>
              </a:lnSpc>
              <a:spcAft>
                <a:spcPts val="500"/>
              </a:spcAft>
            </a:pP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create unique index </a:t>
            </a:r>
            <a:r>
              <a:rPr lang="en-GB" sz="1800" dirty="0" err="1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indexVehicle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5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MS Gothic" panose="020B0609070205080204" pitchFamily="49" charset="-128"/>
                <a:cs typeface="Times New Roman" panose="02020603050405020304" pitchFamily="18" charset="0"/>
              </a:rPr>
              <a:t>on Vehicle (license);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0851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ítulo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042325" cy="830997"/>
          </a:xfrm>
        </p:spPr>
        <p:txBody>
          <a:bodyPr rtlCol="0"/>
          <a:lstStyle/>
          <a:p>
            <a:pPr rtl="0"/>
            <a:r>
              <a:rPr lang="pt-PT" dirty="0"/>
              <a:t>Objetivos para o </a:t>
            </a:r>
            <a:r>
              <a:rPr lang="pt-PT" dirty="0">
                <a:solidFill>
                  <a:schemeClr val="accent4"/>
                </a:solidFill>
              </a:rPr>
              <a:t>T3</a:t>
            </a:r>
            <a:br>
              <a:rPr lang="pt-PT" dirty="0"/>
            </a:br>
            <a:endParaRPr lang="pt-PT" dirty="0"/>
          </a:p>
        </p:txBody>
      </p:sp>
      <p:pic>
        <p:nvPicPr>
          <p:cNvPr id="42" name="Marcador de Posição da Imagem 3">
            <a:extLst>
              <a:ext uri="{FF2B5EF4-FFF2-40B4-BE49-F238E27FC236}">
                <a16:creationId xmlns:a16="http://schemas.microsoft.com/office/drawing/2014/main" id="{5A9FCEFE-ADCB-4861-8CEA-A07413651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992" b="6992"/>
          <a:stretch/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EFCE041C-95BD-44D2-B6C1-24D83ADE17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17615"/>
            <a:ext cx="4566920" cy="446465"/>
          </a:xfrm>
        </p:spPr>
        <p:txBody>
          <a:bodyPr rtlCol="0"/>
          <a:lstStyle/>
          <a:p>
            <a:pPr marL="0"/>
            <a:r>
              <a:rPr lang="pt-PT" dirty="0"/>
              <a:t>Exemplo de </a:t>
            </a:r>
            <a:r>
              <a:rPr lang="pt-PT" dirty="0" err="1"/>
              <a:t>Store</a:t>
            </a:r>
            <a:r>
              <a:rPr lang="pt-PT" dirty="0"/>
              <a:t> </a:t>
            </a:r>
            <a:r>
              <a:rPr lang="pt-PT" dirty="0" err="1"/>
              <a:t>Procedure</a:t>
            </a:r>
            <a:endParaRPr lang="pt-PT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0750134-318C-BF1B-ADD7-D76C086BB81B}"/>
              </a:ext>
            </a:extLst>
          </p:cNvPr>
          <p:cNvSpPr txBox="1"/>
          <p:nvPr/>
        </p:nvSpPr>
        <p:spPr>
          <a:xfrm>
            <a:off x="1357132" y="2245485"/>
            <a:ext cx="6094070" cy="3820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OR replace PROCEDURE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addClient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g_email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g_passwd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g_first_name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g_last_name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g_birth_date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DATE,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g_nif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g_street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g_port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g_postal_code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VARCHAR,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g_telephone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VARCHAR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LANGUAGE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plpgsql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$$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BEGIN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INSERT INTO Guest (email, passwd,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first_name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last_name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birth_date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nif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street, port,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postal_code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telephone,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guest_type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VALUES 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(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g_email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g_passwd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g_first_name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g_last_name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g_birth_date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g_nif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g_street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g_port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g_postal_code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g_telephone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1);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END $$;</a:t>
            </a:r>
            <a:endParaRPr lang="pt-PT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5000"/>
              </a:lnSpc>
              <a:spcAft>
                <a:spcPts val="200"/>
              </a:spcAft>
            </a:pPr>
            <a:endParaRPr lang="pt-P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A8C561A-16AB-F28E-9BEF-763C67C1386E}"/>
              </a:ext>
            </a:extLst>
          </p:cNvPr>
          <p:cNvSpPr txBox="1"/>
          <p:nvPr/>
        </p:nvSpPr>
        <p:spPr>
          <a:xfrm>
            <a:off x="5585495" y="3197098"/>
            <a:ext cx="6396596" cy="7245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75000"/>
              </a:lnSpc>
              <a:spcAft>
                <a:spcPts val="2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call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addClient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('maiaMaria@gmail.com', 'noonewillfindout12?!', 'Maia', 'Maria', '1985-02-07', '837502849', '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Rua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Cesario Verde', 220, '3420-177', '917503249');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4391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a Imagem 10">
            <a:extLst>
              <a:ext uri="{FF2B5EF4-FFF2-40B4-BE49-F238E27FC236}">
                <a16:creationId xmlns:a16="http://schemas.microsoft.com/office/drawing/2014/main" id="{54F8A1DD-2880-8E10-08C9-810595622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9" b="1"/>
          <a:stretch/>
        </p:blipFill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  <a:noFill/>
        </p:spPr>
      </p:pic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399" y="2044700"/>
            <a:ext cx="4710253" cy="3560763"/>
          </a:xfrm>
        </p:spPr>
        <p:txBody>
          <a:bodyPr rtlCol="0">
            <a:normAutofit/>
          </a:bodyPr>
          <a:lstStyle/>
          <a:p>
            <a:pPr marL="0" indent="0" algn="just">
              <a:lnSpc>
                <a:spcPct val="140000"/>
              </a:lnSpc>
              <a:spcAft>
                <a:spcPts val="900"/>
              </a:spcAft>
              <a:buNone/>
            </a:pPr>
            <a:r>
              <a:rPr lang="pt-PT" sz="1900" dirty="0">
                <a:effectLst/>
              </a:rPr>
              <a:t>Com este projeto, complementamos a matéria alvo de aprendizagem nas aulas das Unidades Curriculares de Engenharia de Software I e Base de Dados, além de desenvolver a nossa capacidade de trabalhar em equipa, para obter o melhor resultado possível.</a:t>
            </a:r>
          </a:p>
          <a:p>
            <a:pPr>
              <a:lnSpc>
                <a:spcPct val="140000"/>
              </a:lnSpc>
              <a:spcAft>
                <a:spcPts val="900"/>
              </a:spcAft>
            </a:pPr>
            <a:endParaRPr lang="pt-PT" sz="19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</p:spPr>
        <p:txBody>
          <a:bodyPr rtlCol="0">
            <a:normAutofit/>
          </a:bodyPr>
          <a:lstStyle/>
          <a:p>
            <a:pPr rtl="0"/>
            <a:r>
              <a:rPr lang="pt-PT" dirty="0"/>
              <a:t>Conclusão</a:t>
            </a:r>
          </a:p>
          <a:p>
            <a:pPr rtl="0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5076227" cy="830997"/>
          </a:xfrm>
        </p:spPr>
        <p:txBody>
          <a:bodyPr rtlCol="0"/>
          <a:lstStyle/>
          <a:p>
            <a:pPr rtl="0"/>
            <a:r>
              <a:rPr lang="pt-PT" dirty="0"/>
              <a:t>Trabalhos Futuros</a:t>
            </a:r>
          </a:p>
          <a:p>
            <a:pPr rtl="0"/>
            <a:endParaRPr lang="pt-PT" dirty="0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0399" y="2042790"/>
            <a:ext cx="5166663" cy="4009997"/>
          </a:xfrm>
        </p:spPr>
        <p:txBody>
          <a:bodyPr rtlCol="0"/>
          <a:lstStyle/>
          <a:p>
            <a:pPr algn="just">
              <a:lnSpc>
                <a:spcPct val="114000"/>
              </a:lnSpc>
              <a:spcAft>
                <a:spcPts val="900"/>
              </a:spcAft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Assim, no 2º Semestre, pretendemos continuar </a:t>
            </a:r>
            <a:r>
              <a:rPr lang="pt-PT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desenvolver este </a:t>
            </a: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projeto e criar uma plataforma</a:t>
            </a:r>
            <a:r>
              <a:rPr lang="pt-PT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e desktop.</a:t>
            </a:r>
            <a:endParaRPr lang="pt-PT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4000"/>
              </a:lnSpc>
              <a:spcAft>
                <a:spcPts val="900"/>
              </a:spcAft>
            </a:pP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5FFCB0E-4FBC-0B5D-A709-D3623971E252}"/>
              </a:ext>
            </a:extLst>
          </p:cNvPr>
          <p:cNvSpPr txBox="1"/>
          <p:nvPr/>
        </p:nvSpPr>
        <p:spPr>
          <a:xfrm>
            <a:off x="660399" y="4165600"/>
            <a:ext cx="49682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b="1" dirty="0" err="1">
                <a:solidFill>
                  <a:schemeClr val="accent5">
                    <a:lumMod val="75000"/>
                    <a:lumOff val="25000"/>
                  </a:schemeClr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We</a:t>
            </a:r>
            <a:r>
              <a:rPr lang="pt-PT" sz="4000" b="1" dirty="0">
                <a:solidFill>
                  <a:schemeClr val="accent5">
                    <a:lumMod val="75000"/>
                    <a:lumOff val="25000"/>
                  </a:schemeClr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pt-PT" sz="4000" b="1" dirty="0" err="1">
                <a:solidFill>
                  <a:schemeClr val="accent5">
                    <a:lumMod val="75000"/>
                    <a:lumOff val="25000"/>
                  </a:schemeClr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will</a:t>
            </a:r>
            <a:r>
              <a:rPr lang="pt-PT" sz="4000" b="1" dirty="0">
                <a:solidFill>
                  <a:schemeClr val="accent5">
                    <a:lumMod val="75000"/>
                    <a:lumOff val="25000"/>
                  </a:schemeClr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pt-PT" sz="4000" b="1" dirty="0" err="1">
                <a:solidFill>
                  <a:schemeClr val="accent5">
                    <a:lumMod val="75000"/>
                    <a:lumOff val="25000"/>
                  </a:schemeClr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be</a:t>
            </a:r>
            <a:r>
              <a:rPr lang="pt-PT" sz="4000" b="1" dirty="0">
                <a:solidFill>
                  <a:schemeClr val="accent5">
                    <a:lumMod val="75000"/>
                    <a:lumOff val="25000"/>
                  </a:schemeClr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pt-PT" sz="4000" b="1" dirty="0" err="1">
                <a:solidFill>
                  <a:schemeClr val="accent5">
                    <a:lumMod val="75000"/>
                    <a:lumOff val="25000"/>
                  </a:schemeClr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back</a:t>
            </a:r>
            <a:r>
              <a:rPr lang="pt-PT" sz="4000" b="1" dirty="0">
                <a:solidFill>
                  <a:schemeClr val="accent5">
                    <a:lumMod val="75000"/>
                    <a:lumOff val="25000"/>
                  </a:schemeClr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!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BFD780A7-2528-E6B6-5EC7-4C559AA09E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84161" y="1609817"/>
            <a:ext cx="2485982" cy="332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21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16952B4E-028B-BA3D-75F8-9EC46DCB5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290" y="-388620"/>
            <a:ext cx="12712579" cy="763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254846"/>
      </p:ext>
    </p:extLst>
  </p:cSld>
  <p:clrMapOvr>
    <a:masterClrMapping/>
  </p:clrMapOvr>
  <p:transition spd="slow">
    <p:comb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1">
                <a:solidFill>
                  <a:schemeClr val="tx1"/>
                </a:solidFill>
              </a:rPr>
              <a:t>Equipa</a:t>
            </a:r>
          </a:p>
        </p:txBody>
      </p:sp>
      <p:pic>
        <p:nvPicPr>
          <p:cNvPr id="48" name="Marcador de Posição da Imagem 47">
            <a:extLst>
              <a:ext uri="{FF2B5EF4-FFF2-40B4-BE49-F238E27FC236}">
                <a16:creationId xmlns:a16="http://schemas.microsoft.com/office/drawing/2014/main" id="{3DA3586E-5B97-49E4-B090-AD9D2A9C4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/>
          <a:srcRect t="17485" b="17485"/>
          <a:stretch/>
        </p:blipFill>
        <p:spPr>
          <a:xfrm>
            <a:off x="4324961" y="2271071"/>
            <a:ext cx="1484985" cy="1280160"/>
          </a:xfrm>
        </p:spPr>
      </p:pic>
      <p:sp>
        <p:nvSpPr>
          <p:cNvPr id="29" name="Marcador de Posição do Texto 28">
            <a:extLst>
              <a:ext uri="{FF2B5EF4-FFF2-40B4-BE49-F238E27FC236}">
                <a16:creationId xmlns:a16="http://schemas.microsoft.com/office/drawing/2014/main" id="{E83F2E96-9C2D-4D1E-96F8-93A9DB1304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98522" y="3888281"/>
            <a:ext cx="2139696" cy="344312"/>
          </a:xfrm>
        </p:spPr>
        <p:txBody>
          <a:bodyPr rtlCol="0"/>
          <a:lstStyle/>
          <a:p>
            <a:pPr rtl="0"/>
            <a:r>
              <a:rPr lang="pt-PT" noProof="1"/>
              <a:t>David Braga</a:t>
            </a:r>
          </a:p>
        </p:txBody>
      </p:sp>
      <p:sp>
        <p:nvSpPr>
          <p:cNvPr id="31" name="Marcador de Posição do Texto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98523" y="4303779"/>
            <a:ext cx="2139696" cy="544458"/>
          </a:xfrm>
        </p:spPr>
        <p:txBody>
          <a:bodyPr rtlCol="0"/>
          <a:lstStyle/>
          <a:p>
            <a:pPr rtl="0"/>
            <a:r>
              <a:rPr lang="pt-PT" noProof="1"/>
              <a:t>CEO</a:t>
            </a:r>
          </a:p>
        </p:txBody>
      </p:sp>
      <p:pic>
        <p:nvPicPr>
          <p:cNvPr id="50" name="Marcador de Posição da Imagem 49">
            <a:extLst>
              <a:ext uri="{FF2B5EF4-FFF2-40B4-BE49-F238E27FC236}">
                <a16:creationId xmlns:a16="http://schemas.microsoft.com/office/drawing/2014/main" id="{EC2CC961-DBF2-4A0D-A6B3-7A630D185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clrChange>
              <a:clrFrom>
                <a:srgbClr val="C1C1C3"/>
              </a:clrFrom>
              <a:clrTo>
                <a:srgbClr val="C1C1C3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2000"/>
                    </a14:imgEffect>
                    <a14:imgEffect>
                      <a14:colorTemperature colorTemp="5900"/>
                    </a14:imgEffect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 t="13169" b="13169"/>
          <a:stretch/>
        </p:blipFill>
        <p:spPr>
          <a:xfrm>
            <a:off x="6562548" y="2271071"/>
            <a:ext cx="1484985" cy="1280160"/>
          </a:xfrm>
        </p:spPr>
      </p:pic>
      <p:sp>
        <p:nvSpPr>
          <p:cNvPr id="33" name="Marcador de Posição do Texto 32">
            <a:extLst>
              <a:ext uri="{FF2B5EF4-FFF2-40B4-BE49-F238E27FC236}">
                <a16:creationId xmlns:a16="http://schemas.microsoft.com/office/drawing/2014/main" id="{2F15E5CC-C708-41FE-A7A3-053E1BC87F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1336" y="3888281"/>
            <a:ext cx="2139696" cy="344312"/>
          </a:xfrm>
        </p:spPr>
        <p:txBody>
          <a:bodyPr rtlCol="0"/>
          <a:lstStyle/>
          <a:p>
            <a:pPr rtl="0"/>
            <a:r>
              <a:rPr lang="pt-PT" noProof="1"/>
              <a:t>Diogo Assunção</a:t>
            </a:r>
          </a:p>
        </p:txBody>
      </p:sp>
      <p:sp>
        <p:nvSpPr>
          <p:cNvPr id="35" name="Marcador de Posição do Texto 34">
            <a:extLst>
              <a:ext uri="{FF2B5EF4-FFF2-40B4-BE49-F238E27FC236}">
                <a16:creationId xmlns:a16="http://schemas.microsoft.com/office/drawing/2014/main" id="{7F4ED7E2-1BC8-493D-91C3-FB23BE9F24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8241" y="4303779"/>
            <a:ext cx="2139696" cy="544458"/>
          </a:xfrm>
        </p:spPr>
        <p:txBody>
          <a:bodyPr rtlCol="0"/>
          <a:lstStyle/>
          <a:p>
            <a:pPr rtl="0"/>
            <a:r>
              <a:rPr lang="pt-PT" noProof="1"/>
              <a:t>CEO</a:t>
            </a:r>
          </a:p>
        </p:txBody>
      </p:sp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1">
                <a:solidFill>
                  <a:schemeClr val="tx1"/>
                </a:solidFill>
              </a:rPr>
              <a:t>Linha Cronológica</a:t>
            </a:r>
          </a:p>
        </p:txBody>
      </p:sp>
      <p:sp>
        <p:nvSpPr>
          <p:cNvPr id="78" name="Título 1">
            <a:extLst>
              <a:ext uri="{FF2B5EF4-FFF2-40B4-BE49-F238E27FC236}">
                <a16:creationId xmlns:a16="http://schemas.microsoft.com/office/drawing/2014/main" id="{0BEEF0A5-2CB1-4246-A58F-DA45646140C6}"/>
              </a:ext>
            </a:extLst>
          </p:cNvPr>
          <p:cNvSpPr txBox="1">
            <a:spLocks/>
          </p:cNvSpPr>
          <p:nvPr/>
        </p:nvSpPr>
        <p:spPr>
          <a:xfrm>
            <a:off x="3007217" y="2076878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PT" sz="2400" b="1" noProof="1">
                <a:solidFill>
                  <a:schemeClr val="accent4"/>
                </a:solidFill>
                <a:cs typeface="Biome Light" panose="020B0303030204020804" pitchFamily="34" charset="0"/>
              </a:rPr>
              <a:t>T1</a:t>
            </a:r>
          </a:p>
        </p:txBody>
      </p:sp>
      <p:sp>
        <p:nvSpPr>
          <p:cNvPr id="80" name="Título 1">
            <a:extLst>
              <a:ext uri="{FF2B5EF4-FFF2-40B4-BE49-F238E27FC236}">
                <a16:creationId xmlns:a16="http://schemas.microsoft.com/office/drawing/2014/main" id="{F7438FF9-EC22-4A3F-ADDB-34D6A1CA0020}"/>
              </a:ext>
            </a:extLst>
          </p:cNvPr>
          <p:cNvSpPr txBox="1">
            <a:spLocks/>
          </p:cNvSpPr>
          <p:nvPr/>
        </p:nvSpPr>
        <p:spPr>
          <a:xfrm>
            <a:off x="5747778" y="2082909"/>
            <a:ext cx="588731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PT" sz="2400" b="1" noProof="1">
                <a:solidFill>
                  <a:schemeClr val="accent4"/>
                </a:solidFill>
                <a:cs typeface="Biome Light" panose="020B0303030204020804" pitchFamily="34" charset="0"/>
              </a:rPr>
              <a:t>T2</a:t>
            </a:r>
          </a:p>
        </p:txBody>
      </p:sp>
      <p:sp>
        <p:nvSpPr>
          <p:cNvPr id="82" name="Título 1">
            <a:extLst>
              <a:ext uri="{FF2B5EF4-FFF2-40B4-BE49-F238E27FC236}">
                <a16:creationId xmlns:a16="http://schemas.microsoft.com/office/drawing/2014/main" id="{6063F1E3-11C4-4E56-B839-26CD88F2ACF7}"/>
              </a:ext>
            </a:extLst>
          </p:cNvPr>
          <p:cNvSpPr txBox="1">
            <a:spLocks/>
          </p:cNvSpPr>
          <p:nvPr/>
        </p:nvSpPr>
        <p:spPr>
          <a:xfrm>
            <a:off x="8580628" y="2060138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pt-PT" sz="2400" b="1" noProof="1">
                <a:solidFill>
                  <a:schemeClr val="accent4"/>
                </a:solidFill>
                <a:cs typeface="Biome Light" panose="020B0303030204020804" pitchFamily="34" charset="0"/>
              </a:rPr>
              <a:t>T3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04CA3F56-6B4F-4DFF-B133-DBA85DE68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349" y="2578060"/>
            <a:ext cx="2506948" cy="301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PT" noProof="1"/>
          </a:p>
        </p:txBody>
      </p:sp>
      <p:sp>
        <p:nvSpPr>
          <p:cNvPr id="95" name="Retângulo 94">
            <a:extLst>
              <a:ext uri="{FF2B5EF4-FFF2-40B4-BE49-F238E27FC236}">
                <a16:creationId xmlns:a16="http://schemas.microsoft.com/office/drawing/2014/main" id="{C4F6EFBC-D760-468D-9BF7-FAAD40BF5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3768" y="2648462"/>
            <a:ext cx="2487168" cy="301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PT" noProof="1"/>
          </a:p>
        </p:txBody>
      </p:sp>
      <p:sp>
        <p:nvSpPr>
          <p:cNvPr id="99" name="Retângulo 98">
            <a:extLst>
              <a:ext uri="{FF2B5EF4-FFF2-40B4-BE49-F238E27FC236}">
                <a16:creationId xmlns:a16="http://schemas.microsoft.com/office/drawing/2014/main" id="{3A80BA8B-9E64-46F6-BB41-F59F1B3E9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531409" y="2648462"/>
            <a:ext cx="2487168" cy="3015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PT" noProof="1"/>
          </a:p>
        </p:txBody>
      </p:sp>
      <p:sp>
        <p:nvSpPr>
          <p:cNvPr id="4" name="Caixa de texto 3">
            <a:extLst>
              <a:ext uri="{FF2B5EF4-FFF2-40B4-BE49-F238E27FC236}">
                <a16:creationId xmlns:a16="http://schemas.microsoft.com/office/drawing/2014/main" id="{F289E278-8976-4219-B8E5-16D2E65CD0E0}"/>
              </a:ext>
            </a:extLst>
          </p:cNvPr>
          <p:cNvSpPr txBox="1"/>
          <p:nvPr/>
        </p:nvSpPr>
        <p:spPr>
          <a:xfrm>
            <a:off x="2266741" y="2689394"/>
            <a:ext cx="2085110" cy="1929393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 rtl="0"/>
            <a:r>
              <a:rPr lang="pt-PT" b="1" noProof="1">
                <a:latin typeface="+mj-lt"/>
                <a:cs typeface="Biome Light" panose="020B0303030204020804" pitchFamily="34" charset="0"/>
              </a:rPr>
              <a:t>Apresentação do negócio</a:t>
            </a:r>
            <a:br>
              <a:rPr lang="pt-PT" b="1" noProof="1">
                <a:latin typeface="+mj-lt"/>
                <a:cs typeface="Biome Light" panose="020B0303030204020804" pitchFamily="34" charset="0"/>
              </a:rPr>
            </a:br>
            <a:endParaRPr lang="pt-PT" b="1" noProof="1">
              <a:latin typeface="+mj-lt"/>
              <a:cs typeface="Biome Light" panose="020B0303030204020804" pitchFamily="34" charset="0"/>
            </a:endParaRPr>
          </a:p>
          <a:p>
            <a:pPr algn="ctr" rtl="0"/>
            <a:r>
              <a:rPr lang="pt-PT" sz="1400" noProof="1">
                <a:latin typeface="+mj-lt"/>
                <a:cs typeface="Biome Light" panose="020B0303030204020804" pitchFamily="34" charset="0"/>
              </a:rPr>
              <a:t>Elaboração do BPMN do negócio e descrição dos processos</a:t>
            </a:r>
          </a:p>
        </p:txBody>
      </p:sp>
      <p:sp>
        <p:nvSpPr>
          <p:cNvPr id="5" name="Caixa de texto 4">
            <a:extLst>
              <a:ext uri="{FF2B5EF4-FFF2-40B4-BE49-F238E27FC236}">
                <a16:creationId xmlns:a16="http://schemas.microsoft.com/office/drawing/2014/main" id="{9E60F69B-8088-4A76-862A-5DC3B7B099A1}"/>
              </a:ext>
            </a:extLst>
          </p:cNvPr>
          <p:cNvSpPr txBox="1"/>
          <p:nvPr/>
        </p:nvSpPr>
        <p:spPr>
          <a:xfrm>
            <a:off x="5053445" y="2689393"/>
            <a:ext cx="2085110" cy="1929393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 rtl="0"/>
            <a:r>
              <a:rPr lang="pt-PT" b="1" noProof="1">
                <a:latin typeface="+mj-lt"/>
                <a:cs typeface="Biome Light" panose="020B0303030204020804" pitchFamily="34" charset="0"/>
              </a:rPr>
              <a:t>Design e Modelação do domínio</a:t>
            </a:r>
            <a:br>
              <a:rPr lang="pt-PT" b="1" noProof="1">
                <a:latin typeface="+mj-lt"/>
                <a:cs typeface="Biome Light" panose="020B0303030204020804" pitchFamily="34" charset="0"/>
              </a:rPr>
            </a:br>
            <a:endParaRPr lang="pt-PT" b="1" noProof="1">
              <a:latin typeface="+mj-lt"/>
              <a:cs typeface="Biome Light" panose="020B0303030204020804" pitchFamily="34" charset="0"/>
            </a:endParaRPr>
          </a:p>
          <a:p>
            <a:pPr algn="ctr" rtl="0"/>
            <a:r>
              <a:rPr lang="pt-PT" sz="1400" noProof="1">
                <a:latin typeface="+mj-lt"/>
                <a:cs typeface="Biome Light" panose="020B0303030204020804" pitchFamily="34" charset="0"/>
              </a:rPr>
              <a:t>Levantamento dos requisitos, elaboração de modelos de design e modelação</a:t>
            </a:r>
            <a:endParaRPr lang="pt-PT" sz="1400" noProof="1">
              <a:cs typeface="Biome Light" panose="020B0303030204020804" pitchFamily="34" charset="0"/>
            </a:endParaRPr>
          </a:p>
        </p:txBody>
      </p:sp>
      <p:sp>
        <p:nvSpPr>
          <p:cNvPr id="7" name="Caixa de texto 6">
            <a:extLst>
              <a:ext uri="{FF2B5EF4-FFF2-40B4-BE49-F238E27FC236}">
                <a16:creationId xmlns:a16="http://schemas.microsoft.com/office/drawing/2014/main" id="{F44673B4-C0B9-43A0-B642-C8D78A87A514}"/>
              </a:ext>
            </a:extLst>
          </p:cNvPr>
          <p:cNvSpPr txBox="1"/>
          <p:nvPr/>
        </p:nvSpPr>
        <p:spPr>
          <a:xfrm>
            <a:off x="7840152" y="2672653"/>
            <a:ext cx="2085110" cy="1929393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 rtl="0"/>
            <a:r>
              <a:rPr lang="pt-PT" b="1" noProof="1">
                <a:latin typeface="+mj-lt"/>
                <a:cs typeface="Biome Light" panose="020B0303030204020804" pitchFamily="34" charset="0"/>
              </a:rPr>
              <a:t>Criação da Base de Dados</a:t>
            </a:r>
            <a:br>
              <a:rPr lang="pt-PT" b="1" noProof="1">
                <a:latin typeface="+mj-lt"/>
                <a:cs typeface="Biome Light" panose="020B0303030204020804" pitchFamily="34" charset="0"/>
              </a:rPr>
            </a:br>
            <a:endParaRPr lang="pt-PT" b="1" noProof="1">
              <a:latin typeface="+mj-lt"/>
              <a:cs typeface="Biome Light" panose="020B0303030204020804" pitchFamily="34" charset="0"/>
            </a:endParaRPr>
          </a:p>
          <a:p>
            <a:pPr algn="ctr" rtl="0"/>
            <a:r>
              <a:rPr lang="pt-PT" sz="1400" noProof="1">
                <a:latin typeface="Corbel (Títulos)"/>
                <a:cs typeface="Biome Light" panose="020B0303030204020804" pitchFamily="34" charset="0"/>
              </a:rPr>
              <a:t>Elaboração e implementação do Script da Base de Dados em PostgreSQL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8" name="Índice Visual 7">
                <a:extLst>
                  <a:ext uri="{FF2B5EF4-FFF2-40B4-BE49-F238E27FC236}">
                    <a16:creationId xmlns:a16="http://schemas.microsoft.com/office/drawing/2014/main" id="{D6F33C8E-F3F4-FDE9-3967-B54108096C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60565685"/>
                  </p:ext>
                </p:extLst>
              </p:nvPr>
            </p:nvGraphicFramePr>
            <p:xfrm>
              <a:off x="1876051" y="3791566"/>
              <a:ext cx="8362599" cy="3066434"/>
            </p:xfrm>
            <a:graphic>
              <a:graphicData uri="http://schemas.microsoft.com/office/powerpoint/2016/summaryzoom">
                <psuz:summaryZm>
                  <psuz:summaryZmObj sectionId="{0F59BD8F-2E84-453D-A9B6-3FC47ABC6C28}" offsetFactorX="-5751" offsetFactorY="-29">
                    <psuz:zmPr id="{0AAEC7AE-0FD4-43DA-82BE-845B670FEA2C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9770" y="827214"/>
                          <a:ext cx="2508780" cy="141118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15DD6E47-F3C0-413F-B001-5BB1FBACFCF0}" offsetFactorX="1541" offsetFactorY="-29">
                    <psuz:zmPr id="{A9804FBC-8F4E-4D38-9E81-D512F00006DF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2965569" y="827214"/>
                          <a:ext cx="2508780" cy="141118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572E0EF-4621-4F57-9890-41DB9F7AE77A}" offsetFactorX="8869" offsetFactorY="-29">
                    <psuz:zmPr id="{9109159D-7502-4A17-A1AE-A91DEFB01FB3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752272" y="827214"/>
                          <a:ext cx="2508780" cy="141118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8" name="Índice Visual 7">
                <a:extLst>
                  <a:ext uri="{FF2B5EF4-FFF2-40B4-BE49-F238E27FC236}">
                    <a16:creationId xmlns:a16="http://schemas.microsoft.com/office/drawing/2014/main" id="{D6F33C8E-F3F4-FDE9-3967-B54108096C9A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1876051" y="3791566"/>
                <a:ext cx="8362599" cy="3066434"/>
                <a:chOff x="1876051" y="3791566"/>
                <a:chExt cx="8362599" cy="3066434"/>
              </a:xfrm>
            </p:grpSpPr>
            <p:pic>
              <p:nvPicPr>
                <p:cNvPr id="2" name="Imagem 2">
                  <a:hlinkClick r:id="rId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055821" y="4618780"/>
                  <a:ext cx="2508780" cy="141118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Imagem 6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841620" y="4618780"/>
                  <a:ext cx="2508780" cy="141118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9" name="Imagem 9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628323" y="4618780"/>
                  <a:ext cx="2508780" cy="141118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1856314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ção da Imagem 9" descr="Endereçohomens abanar mãos">
            <a:extLst>
              <a:ext uri="{FF2B5EF4-FFF2-40B4-BE49-F238E27FC236}">
                <a16:creationId xmlns:a16="http://schemas.microsoft.com/office/drawing/2014/main" id="{067ABCFB-135D-465A-8D06-3042F9E75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-167640" y="-787136"/>
            <a:ext cx="12512041" cy="8351758"/>
          </a:xfr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2300649"/>
            <a:ext cx="3924934" cy="1695637"/>
          </a:xfrm>
        </p:spPr>
        <p:txBody>
          <a:bodyPr rtlCol="0"/>
          <a:lstStyle/>
          <a:p>
            <a:pPr algn="ctr" rtl="0" eaLnBrk="1" latinLnBrk="0" hangingPunct="1"/>
            <a:r>
              <a:rPr lang="pt-PT" b="1" noProof="1">
                <a:latin typeface="+mj-lt"/>
                <a:cs typeface="Biome Light" panose="020B0303030204020804" pitchFamily="34" charset="0"/>
              </a:rPr>
              <a:t>Apresentação do negócio</a:t>
            </a:r>
            <a:endParaRPr lang="pt-PT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B6DDC29-DFE2-4F0C-9C81-DDBC9CD8D2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93975" y="4859469"/>
            <a:ext cx="2480097" cy="490538"/>
          </a:xfrm>
          <a:noFill/>
          <a:ln w="38100">
            <a:solidFill>
              <a:schemeClr val="bg1"/>
            </a:solidFill>
            <a:prstDash val="lgDashDotDot"/>
          </a:ln>
        </p:spPr>
        <p:txBody>
          <a:bodyPr rtlCol="0" anchor="ctr"/>
          <a:lstStyle/>
          <a:p>
            <a:pPr algn="ctr" rtl="0"/>
            <a:r>
              <a:rPr lang="pt-PT" dirty="0"/>
              <a:t>Análise detalhada</a:t>
            </a:r>
          </a:p>
        </p:txBody>
      </p:sp>
    </p:spTree>
    <p:extLst>
      <p:ext uri="{BB962C8B-B14F-4D97-AF65-F5344CB8AC3E}">
        <p14:creationId xmlns:p14="http://schemas.microsoft.com/office/powerpoint/2010/main" val="1110251285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223479" cy="830997"/>
          </a:xfrm>
        </p:spPr>
        <p:txBody>
          <a:bodyPr rtlCol="0"/>
          <a:lstStyle/>
          <a:p>
            <a:pPr rtl="0"/>
            <a:r>
              <a:rPr lang="pt-PT" noProof="1"/>
              <a:t>Objetivos para o </a:t>
            </a:r>
            <a:r>
              <a:rPr lang="pt-PT" noProof="1">
                <a:solidFill>
                  <a:schemeClr val="accent4"/>
                </a:solidFill>
              </a:rPr>
              <a:t>T1</a:t>
            </a:r>
          </a:p>
        </p:txBody>
      </p:sp>
      <p:pic>
        <p:nvPicPr>
          <p:cNvPr id="25" name="Marcador de Posição da Imagem 4">
            <a:extLst>
              <a:ext uri="{FF2B5EF4-FFF2-40B4-BE49-F238E27FC236}">
                <a16:creationId xmlns:a16="http://schemas.microsoft.com/office/drawing/2014/main" id="{B43125FE-4923-4B38-ADD6-3F547696A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t="23375" b="23375"/>
          <a:stretch/>
        </p:blipFill>
        <p:spPr>
          <a:xfrm>
            <a:off x="9261475" y="0"/>
            <a:ext cx="2930525" cy="1560513"/>
          </a:xfrm>
        </p:spPr>
      </p:pic>
      <p:sp>
        <p:nvSpPr>
          <p:cNvPr id="3" name="Marcador de Posição do Texto 1">
            <a:extLst>
              <a:ext uri="{FF2B5EF4-FFF2-40B4-BE49-F238E27FC236}">
                <a16:creationId xmlns:a16="http://schemas.microsoft.com/office/drawing/2014/main" id="{8FD532BF-D811-4B04-F373-4BED8ED3754A}"/>
              </a:ext>
            </a:extLst>
          </p:cNvPr>
          <p:cNvSpPr txBox="1">
            <a:spLocks/>
          </p:cNvSpPr>
          <p:nvPr/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 rtlCol="0"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/>
              <a:t>Pontos realizados</a:t>
            </a:r>
          </a:p>
        </p:txBody>
      </p:sp>
      <p:sp>
        <p:nvSpPr>
          <p:cNvPr id="4" name="Marcador de Posição do Texto 2">
            <a:extLst>
              <a:ext uri="{FF2B5EF4-FFF2-40B4-BE49-F238E27FC236}">
                <a16:creationId xmlns:a16="http://schemas.microsoft.com/office/drawing/2014/main" id="{467A0A17-D683-0AE3-3737-163FACA62B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</p:spPr>
        <p:txBody>
          <a:bodyPr/>
          <a:lstStyle/>
          <a:p>
            <a:r>
              <a:rPr lang="pt-PT" dirty="0"/>
              <a:t>Enquadramento do negócio</a:t>
            </a:r>
          </a:p>
          <a:p>
            <a:r>
              <a:rPr lang="pt-PT" dirty="0"/>
              <a:t>Modelação dos Processos de negócio</a:t>
            </a:r>
          </a:p>
        </p:txBody>
      </p:sp>
    </p:spTree>
    <p:extLst>
      <p:ext uri="{BB962C8B-B14F-4D97-AF65-F5344CB8AC3E}">
        <p14:creationId xmlns:p14="http://schemas.microsoft.com/office/powerpoint/2010/main" val="3007378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223479" cy="830997"/>
          </a:xfrm>
        </p:spPr>
        <p:txBody>
          <a:bodyPr rtlCol="0"/>
          <a:lstStyle/>
          <a:p>
            <a:pPr rtl="0"/>
            <a:r>
              <a:rPr lang="pt-PT" noProof="1"/>
              <a:t>Objetivos para o </a:t>
            </a:r>
            <a:r>
              <a:rPr lang="pt-PT" noProof="1">
                <a:solidFill>
                  <a:schemeClr val="accent4"/>
                </a:solidFill>
              </a:rPr>
              <a:t>T1</a:t>
            </a:r>
          </a:p>
        </p:txBody>
      </p:sp>
      <p:pic>
        <p:nvPicPr>
          <p:cNvPr id="25" name="Marcador de Posição da Imagem 4">
            <a:extLst>
              <a:ext uri="{FF2B5EF4-FFF2-40B4-BE49-F238E27FC236}">
                <a16:creationId xmlns:a16="http://schemas.microsoft.com/office/drawing/2014/main" id="{B43125FE-4923-4B38-ADD6-3F547696A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t="23375" b="23375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Marcador de Posição do Texto 8">
            <a:extLst>
              <a:ext uri="{FF2B5EF4-FFF2-40B4-BE49-F238E27FC236}">
                <a16:creationId xmlns:a16="http://schemas.microsoft.com/office/drawing/2014/main" id="{8127DC06-E3ED-47AA-A80C-6DC3AB8A2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53018"/>
            <a:ext cx="5080000" cy="438150"/>
          </a:xfrm>
        </p:spPr>
        <p:txBody>
          <a:bodyPr rtlCol="0"/>
          <a:lstStyle/>
          <a:p>
            <a:pPr rtl="0"/>
            <a:r>
              <a:rPr lang="pt-PT" noProof="1"/>
              <a:t>Enquadramento do negócio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4C3CC62C-A6FA-0A78-4F25-10281987C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3837857"/>
              </p:ext>
            </p:extLst>
          </p:nvPr>
        </p:nvGraphicFramePr>
        <p:xfrm>
          <a:off x="2307950" y="2708356"/>
          <a:ext cx="7576099" cy="1958477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1765204">
                  <a:extLst>
                    <a:ext uri="{9D8B030D-6E8A-4147-A177-3AD203B41FA5}">
                      <a16:colId xmlns:a16="http://schemas.microsoft.com/office/drawing/2014/main" val="351300513"/>
                    </a:ext>
                  </a:extLst>
                </a:gridCol>
                <a:gridCol w="5810895">
                  <a:extLst>
                    <a:ext uri="{9D8B030D-6E8A-4147-A177-3AD203B41FA5}">
                      <a16:colId xmlns:a16="http://schemas.microsoft.com/office/drawing/2014/main" val="2105240756"/>
                    </a:ext>
                  </a:extLst>
                </a:gridCol>
              </a:tblGrid>
              <a:tr h="288112">
                <a:tc gridSpan="2"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800">
                          <a:effectLst/>
                        </a:rPr>
                        <a:t>Vocabulário</a:t>
                      </a:r>
                      <a:endParaRPr lang="pt-PT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2" marR="114862" marT="57431" marB="57431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651046"/>
                  </a:ext>
                </a:extLst>
              </a:tr>
              <a:tr h="381597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400">
                          <a:effectLst/>
                        </a:rPr>
                        <a:t>CMR</a:t>
                      </a:r>
                      <a:endParaRPr lang="pt-PT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6146" marR="8614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100">
                          <a:effectLst/>
                        </a:rPr>
                        <a:t>É um documento de acompanhamento. É o documento preparado pela empresa para entregar ao motorista de um veículo.</a:t>
                      </a:r>
                      <a:endParaRPr lang="pt-PT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6146" marR="8614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825864"/>
                  </a:ext>
                </a:extLst>
              </a:tr>
              <a:tr h="1167124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400" dirty="0">
                          <a:effectLst/>
                        </a:rPr>
                        <a:t>Guia de transporte</a:t>
                      </a:r>
                      <a:endParaRPr lang="pt-PT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6146" marR="8614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4000"/>
                        </a:lnSpc>
                        <a:spcAft>
                          <a:spcPts val="900"/>
                        </a:spcAft>
                      </a:pPr>
                      <a:r>
                        <a:rPr lang="pt-PT" sz="1100" dirty="0">
                          <a:effectLst/>
                        </a:rPr>
                        <a:t>Uma guia de transporte é um documento que declara que uma transportadora leva uma carga de A até B em nome do fornecedor. A guia de transporte declara as mercadorias contidas numa carga e o local onde serão entregues. A guia de transporte declara se devem ser cumpridas obrigações especiais para as mercadorias em questão (que tipo de habilitações são necessárias pelo motorista). O peso é também indicado e pode ser utilizado para verificar se o camião tem excesso de carga.</a:t>
                      </a:r>
                      <a:endParaRPr lang="pt-PT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6146" marR="86146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059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8317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223479" cy="830997"/>
          </a:xfrm>
        </p:spPr>
        <p:txBody>
          <a:bodyPr rtlCol="0"/>
          <a:lstStyle/>
          <a:p>
            <a:pPr rtl="0"/>
            <a:r>
              <a:rPr lang="pt-PT" noProof="1"/>
              <a:t>Objetivos para o </a:t>
            </a:r>
            <a:r>
              <a:rPr lang="pt-PT" noProof="1">
                <a:solidFill>
                  <a:schemeClr val="accent4"/>
                </a:solidFill>
              </a:rPr>
              <a:t>T1</a:t>
            </a:r>
          </a:p>
        </p:txBody>
      </p:sp>
      <p:pic>
        <p:nvPicPr>
          <p:cNvPr id="25" name="Marcador de Posição da Imagem 4">
            <a:extLst>
              <a:ext uri="{FF2B5EF4-FFF2-40B4-BE49-F238E27FC236}">
                <a16:creationId xmlns:a16="http://schemas.microsoft.com/office/drawing/2014/main" id="{B43125FE-4923-4B38-ADD6-3F547696A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t="23375" b="23375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Marcador de Posição do Texto 8">
            <a:extLst>
              <a:ext uri="{FF2B5EF4-FFF2-40B4-BE49-F238E27FC236}">
                <a16:creationId xmlns:a16="http://schemas.microsoft.com/office/drawing/2014/main" id="{8127DC06-E3ED-47AA-A80C-6DC3AB8A2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399" y="1753018"/>
            <a:ext cx="5080000" cy="438150"/>
          </a:xfrm>
        </p:spPr>
        <p:txBody>
          <a:bodyPr rtlCol="0"/>
          <a:lstStyle/>
          <a:p>
            <a:pPr rtl="0"/>
            <a:r>
              <a:rPr lang="pt-PT" noProof="1"/>
              <a:t>Criação do BPMN -2 Processo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E537C89-0CE6-5ECB-8446-9B01E45311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895"/>
          <a:stretch/>
        </p:blipFill>
        <p:spPr>
          <a:xfrm>
            <a:off x="206188" y="2528177"/>
            <a:ext cx="11779624" cy="31719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72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49603283_TF16411253_Win32" id="{4EBFFD33-07D8-464A-841E-B8F69AB9D1A6}" vid="{615C29C1-5E0A-4E9A-8DBA-002AEAF1722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{9670ABDC-3053-4924-A456-EFABE5580A68}tf16411253_win32</Template>
  <TotalTime>697</TotalTime>
  <Words>2477</Words>
  <Application>Microsoft Office PowerPoint</Application>
  <PresentationFormat>Ecrã Panorâmico</PresentationFormat>
  <Paragraphs>418</Paragraphs>
  <Slides>34</Slides>
  <Notes>32</Notes>
  <HiddenSlides>1</HiddenSlides>
  <MMClips>0</MMClips>
  <ScaleCrop>false</ScaleCrop>
  <HeadingPairs>
    <vt:vector size="6" baseType="variant">
      <vt:variant>
        <vt:lpstr>Tipos de letra usados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34</vt:i4>
      </vt:variant>
    </vt:vector>
  </HeadingPairs>
  <TitlesOfParts>
    <vt:vector size="43" baseType="lpstr">
      <vt:lpstr>Arial</vt:lpstr>
      <vt:lpstr>Calibri</vt:lpstr>
      <vt:lpstr>Calibri Light</vt:lpstr>
      <vt:lpstr>Cascadia Mono</vt:lpstr>
      <vt:lpstr>Consolas</vt:lpstr>
      <vt:lpstr>Corbel</vt:lpstr>
      <vt:lpstr>Corbel (Títulos)</vt:lpstr>
      <vt:lpstr>Wingdings</vt:lpstr>
      <vt:lpstr>Tema do Office</vt:lpstr>
      <vt:lpstr>Relatório de Projeto I</vt:lpstr>
      <vt:lpstr>Índice</vt:lpstr>
      <vt:lpstr>Introdução</vt:lpstr>
      <vt:lpstr>Equipa</vt:lpstr>
      <vt:lpstr>Linha Cronológica</vt:lpstr>
      <vt:lpstr>Apresentação do negócio</vt:lpstr>
      <vt:lpstr>Objetivos para o T1</vt:lpstr>
      <vt:lpstr>Objetivos para o T1</vt:lpstr>
      <vt:lpstr>Objetivos para o T1</vt:lpstr>
      <vt:lpstr>Objetivos para o T1</vt:lpstr>
      <vt:lpstr>Design e Modelação do domínio</vt:lpstr>
      <vt:lpstr>Objetivos para o T2</vt:lpstr>
      <vt:lpstr>Levantamento de Requisitos</vt:lpstr>
      <vt:lpstr>Levantamento de Requisitos</vt:lpstr>
      <vt:lpstr>Casos de uso</vt:lpstr>
      <vt:lpstr>Apresentação do PowerPoint</vt:lpstr>
      <vt:lpstr>Template Caso de Uso</vt:lpstr>
      <vt:lpstr>Template Caso de Uso</vt:lpstr>
      <vt:lpstr>Diagrama de Atividades do Caso de Uso</vt:lpstr>
      <vt:lpstr>Modelo DER</vt:lpstr>
      <vt:lpstr>Modelo Relacional</vt:lpstr>
      <vt:lpstr>Modelo De Classes</vt:lpstr>
      <vt:lpstr>Diagrama de Transição de Estados do Pedido</vt:lpstr>
      <vt:lpstr>Base de Dados</vt:lpstr>
      <vt:lpstr>Objetivos para o T3 </vt:lpstr>
      <vt:lpstr>Objetivos para o T3 </vt:lpstr>
      <vt:lpstr>Objetivos para o T3 </vt:lpstr>
      <vt:lpstr>Objetivos para o T3 </vt:lpstr>
      <vt:lpstr>Objetivos para o T3 </vt:lpstr>
      <vt:lpstr>Objetivos para o T3 </vt:lpstr>
      <vt:lpstr>Objetivos para o T3 </vt:lpstr>
      <vt:lpstr>Conclusão </vt:lpstr>
      <vt:lpstr>Trabalhos Futuros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Relatório de Base de Dados</dc:title>
  <dc:creator>David Braga</dc:creator>
  <cp:lastModifiedBy>David Braga</cp:lastModifiedBy>
  <cp:revision>49</cp:revision>
  <dcterms:created xsi:type="dcterms:W3CDTF">2023-01-03T11:45:57Z</dcterms:created>
  <dcterms:modified xsi:type="dcterms:W3CDTF">2023-03-09T23:38:25Z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